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7" r:id="rId2"/>
    <p:sldId id="305" r:id="rId3"/>
    <p:sldId id="337" r:id="rId4"/>
    <p:sldId id="336" r:id="rId5"/>
    <p:sldId id="306" r:id="rId6"/>
    <p:sldId id="309" r:id="rId7"/>
    <p:sldId id="315" r:id="rId8"/>
    <p:sldId id="325" r:id="rId9"/>
    <p:sldId id="316" r:id="rId10"/>
    <p:sldId id="317" r:id="rId11"/>
    <p:sldId id="331" r:id="rId12"/>
    <p:sldId id="327" r:id="rId13"/>
    <p:sldId id="332" r:id="rId14"/>
    <p:sldId id="344" r:id="rId15"/>
    <p:sldId id="334" r:id="rId16"/>
    <p:sldId id="335" r:id="rId17"/>
    <p:sldId id="328" r:id="rId18"/>
    <p:sldId id="283" r:id="rId19"/>
    <p:sldId id="259" r:id="rId20"/>
    <p:sldId id="262" r:id="rId21"/>
    <p:sldId id="318" r:id="rId22"/>
    <p:sldId id="338" r:id="rId23"/>
    <p:sldId id="258" r:id="rId24"/>
    <p:sldId id="303" r:id="rId25"/>
    <p:sldId id="307" r:id="rId26"/>
    <p:sldId id="308" r:id="rId27"/>
    <p:sldId id="280" r:id="rId28"/>
    <p:sldId id="282" r:id="rId29"/>
    <p:sldId id="323" r:id="rId30"/>
    <p:sldId id="285" r:id="rId31"/>
    <p:sldId id="319" r:id="rId32"/>
    <p:sldId id="320" r:id="rId33"/>
    <p:sldId id="321" r:id="rId34"/>
    <p:sldId id="311" r:id="rId35"/>
    <p:sldId id="326" r:id="rId36"/>
    <p:sldId id="312" r:id="rId37"/>
    <p:sldId id="324" r:id="rId38"/>
    <p:sldId id="313" r:id="rId39"/>
    <p:sldId id="343" r:id="rId40"/>
    <p:sldId id="314" r:id="rId41"/>
    <p:sldId id="322" r:id="rId42"/>
    <p:sldId id="310" r:id="rId43"/>
    <p:sldId id="3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p:scale>
          <a:sx n="86" d="100"/>
          <a:sy n="86" d="100"/>
        </p:scale>
        <p:origin x="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4BD18-2EC5-45F0-A4E2-FC54D8950669}" type="datetimeFigureOut">
              <a:rPr lang="en-GB" smtClean="0"/>
              <a:t>07/05/2019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8F1B9-841A-4BE4-9094-CD0137C501A6}" type="slidenum">
              <a:rPr lang="en-GB" smtClean="0"/>
              <a:t>‹#›</a:t>
            </a:fld>
            <a:endParaRPr lang="en-GB"/>
          </a:p>
        </p:txBody>
      </p:sp>
    </p:spTree>
    <p:extLst>
      <p:ext uri="{BB962C8B-B14F-4D97-AF65-F5344CB8AC3E}">
        <p14:creationId xmlns:p14="http://schemas.microsoft.com/office/powerpoint/2010/main" val="402865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2400" b="1" dirty="0"/>
              <a:t>Sarah</a:t>
            </a:r>
          </a:p>
          <a:p>
            <a:pPr algn="ctr"/>
            <a:r>
              <a:rPr lang="en-GB" sz="2400" b="1" dirty="0"/>
              <a:t>This Slide Builds –</a:t>
            </a:r>
            <a:r>
              <a:rPr lang="en-GB" sz="2400" b="1" baseline="0" dirty="0"/>
              <a:t> 3 Clicks</a:t>
            </a:r>
            <a:endParaRPr lang="en-GB" sz="2400" b="1" dirty="0"/>
          </a:p>
          <a:p>
            <a:pPr algn="ctr"/>
            <a:endParaRPr lang="en-GB" sz="2400" b="1" dirty="0"/>
          </a:p>
        </p:txBody>
      </p:sp>
      <p:sp>
        <p:nvSpPr>
          <p:cNvPr id="4" name="Slide Number Placeholder 3"/>
          <p:cNvSpPr>
            <a:spLocks noGrp="1"/>
          </p:cNvSpPr>
          <p:nvPr>
            <p:ph type="sldNum" sz="quarter" idx="10"/>
          </p:nvPr>
        </p:nvSpPr>
        <p:spPr/>
        <p:txBody>
          <a:bodyPr/>
          <a:lstStyle/>
          <a:p>
            <a:fld id="{139F3AAD-F18D-416F-9EA7-E63FDBC887DC}" type="slidenum">
              <a:rPr lang="en-GB" smtClean="0"/>
              <a:pPr/>
              <a:t>18</a:t>
            </a:fld>
            <a:endParaRPr lang="en-GB"/>
          </a:p>
        </p:txBody>
      </p:sp>
    </p:spTree>
    <p:extLst>
      <p:ext uri="{BB962C8B-B14F-4D97-AF65-F5344CB8AC3E}">
        <p14:creationId xmlns:p14="http://schemas.microsoft.com/office/powerpoint/2010/main" val="162785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9F3AAD-F18D-416F-9EA7-E63FDBC887DC}" type="slidenum">
              <a:rPr lang="en-GB" smtClean="0"/>
              <a:pPr/>
              <a:t>23</a:t>
            </a:fld>
            <a:endParaRPr lang="en-GB"/>
          </a:p>
        </p:txBody>
      </p:sp>
    </p:spTree>
    <p:extLst>
      <p:ext uri="{BB962C8B-B14F-4D97-AF65-F5344CB8AC3E}">
        <p14:creationId xmlns:p14="http://schemas.microsoft.com/office/powerpoint/2010/main" val="3203602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iamroadsmart.com/" TargetMode="External"/><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twitter.com/DriveforWork" TargetMode="External"/><Relationship Id="rId4" Type="http://schemas.openxmlformats.org/officeDocument/2006/relationships/hyperlink" Target="http://www.twitter.com/IAMRoadSmart"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grpSp>
        <p:nvGrpSpPr>
          <p:cNvPr id="10" name="Group 14"/>
          <p:cNvGrpSpPr/>
          <p:nvPr userDrawn="1"/>
        </p:nvGrpSpPr>
        <p:grpSpPr>
          <a:xfrm>
            <a:off x="0" y="0"/>
            <a:ext cx="12192677" cy="3284984"/>
            <a:chOff x="0" y="288032"/>
            <a:chExt cx="9144508" cy="2463738"/>
          </a:xfrm>
        </p:grpSpPr>
        <p:sp>
          <p:nvSpPr>
            <p:cNvPr id="12" name="Rectangle 11"/>
            <p:cNvSpPr/>
            <p:nvPr userDrawn="1"/>
          </p:nvSpPr>
          <p:spPr>
            <a:xfrm>
              <a:off x="0" y="288032"/>
              <a:ext cx="9144000" cy="1743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4" name="Right Triangle 13"/>
            <p:cNvSpPr/>
            <p:nvPr userDrawn="1"/>
          </p:nvSpPr>
          <p:spPr>
            <a:xfrm flipV="1">
              <a:off x="508" y="2031690"/>
              <a:ext cx="9144000" cy="7200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grpSp>
      <p:sp>
        <p:nvSpPr>
          <p:cNvPr id="3" name="Subtitle 2"/>
          <p:cNvSpPr>
            <a:spLocks noGrp="1"/>
          </p:cNvSpPr>
          <p:nvPr>
            <p:ph type="subTitle" idx="1" hasCustomPrompt="1"/>
          </p:nvPr>
        </p:nvSpPr>
        <p:spPr>
          <a:xfrm>
            <a:off x="609600" y="1892831"/>
            <a:ext cx="8223251" cy="673629"/>
          </a:xfrm>
        </p:spPr>
        <p:txBody>
          <a:bodyPr anchor="t">
            <a:normAutofit/>
          </a:bodyPr>
          <a:lstStyle>
            <a:lvl1pPr marL="0" indent="0" algn="l">
              <a:buNone/>
              <a:defRPr sz="3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5" name="Footer Placeholder 4"/>
          <p:cNvSpPr>
            <a:spLocks noGrp="1"/>
          </p:cNvSpPr>
          <p:nvPr>
            <p:ph type="ftr" sz="quarter" idx="11"/>
          </p:nvPr>
        </p:nvSpPr>
        <p:spPr/>
        <p:txBody>
          <a:bodyPr/>
          <a:lstStyle/>
          <a:p>
            <a:r>
              <a:rPr lang="en-GB">
                <a:solidFill>
                  <a:srgbClr val="74D0F6"/>
                </a:solidFill>
              </a:rPr>
              <a:t>This is where any footer information would be placed</a:t>
            </a:r>
          </a:p>
        </p:txBody>
      </p:sp>
      <p:sp>
        <p:nvSpPr>
          <p:cNvPr id="6" name="Slide Number Placeholder 5"/>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sp>
        <p:nvSpPr>
          <p:cNvPr id="2" name="Title 1"/>
          <p:cNvSpPr>
            <a:spLocks noGrp="1"/>
          </p:cNvSpPr>
          <p:nvPr>
            <p:ph type="ctrTitle" hasCustomPrompt="1"/>
          </p:nvPr>
        </p:nvSpPr>
        <p:spPr>
          <a:xfrm>
            <a:off x="609601" y="1191765"/>
            <a:ext cx="8223251" cy="720000"/>
          </a:xfrm>
        </p:spPr>
        <p:txBody>
          <a:bodyPr wrap="square" anchor="b">
            <a:normAutofit/>
          </a:bodyPr>
          <a:lstStyle>
            <a:lvl1pPr>
              <a:defRPr sz="3300" b="1">
                <a:solidFill>
                  <a:schemeClr val="tx2"/>
                </a:solidFill>
              </a:defRPr>
            </a:lvl1pPr>
          </a:lstStyle>
          <a:p>
            <a:r>
              <a:rPr lang="en-US" dirty="0"/>
              <a:t>Click to edit title</a:t>
            </a:r>
            <a:endParaRPr lang="en-GB" dirty="0"/>
          </a:p>
        </p:txBody>
      </p:sp>
      <p:sp>
        <p:nvSpPr>
          <p:cNvPr id="22" name="Picture Placeholder 21"/>
          <p:cNvSpPr>
            <a:spLocks noGrp="1"/>
          </p:cNvSpPr>
          <p:nvPr>
            <p:ph type="pic" sz="quarter" idx="13" hasCustomPrompt="1"/>
          </p:nvPr>
        </p:nvSpPr>
        <p:spPr>
          <a:xfrm>
            <a:off x="0" y="2324101"/>
            <a:ext cx="12192000" cy="45339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11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11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119"/>
                </a:moveTo>
                <a:lnTo>
                  <a:pt x="10000" y="0"/>
                </a:lnTo>
                <a:lnTo>
                  <a:pt x="10000" y="10000"/>
                </a:lnTo>
                <a:lnTo>
                  <a:pt x="0" y="10000"/>
                </a:lnTo>
                <a:lnTo>
                  <a:pt x="0" y="2119"/>
                </a:lnTo>
                <a:close/>
              </a:path>
            </a:pathLst>
          </a:custGeom>
        </p:spPr>
        <p:txBody>
          <a:bodyPr lIns="2520000" bIns="36000" anchor="ctr">
            <a:normAutofit/>
          </a:bodyPr>
          <a:lstStyle>
            <a:lvl1pPr>
              <a:buNone/>
              <a:defRPr sz="1400" baseline="0">
                <a:solidFill>
                  <a:schemeClr val="tx2"/>
                </a:solidFill>
              </a:defRPr>
            </a:lvl1pPr>
          </a:lstStyle>
          <a:p>
            <a:r>
              <a:rPr lang="en-GB" dirty="0"/>
              <a:t>Insert image &gt; </a:t>
            </a:r>
          </a:p>
        </p:txBody>
      </p:sp>
      <p:sp>
        <p:nvSpPr>
          <p:cNvPr id="39" name="Picture Placeholder 30"/>
          <p:cNvSpPr>
            <a:spLocks noGrp="1"/>
          </p:cNvSpPr>
          <p:nvPr>
            <p:ph type="pic" sz="quarter" idx="20" hasCustomPrompt="1"/>
          </p:nvPr>
        </p:nvSpPr>
        <p:spPr>
          <a:xfrm>
            <a:off x="10416002" y="5898932"/>
            <a:ext cx="908481" cy="518400"/>
          </a:xfrm>
        </p:spPr>
        <p:txBody>
          <a:bodyPr>
            <a:normAutofit/>
          </a:bodyPr>
          <a:lstStyle>
            <a:lvl1pPr>
              <a:buNone/>
              <a:defRPr sz="800">
                <a:solidFill>
                  <a:schemeClr val="tx2"/>
                </a:solidFill>
              </a:defRPr>
            </a:lvl1pPr>
          </a:lstStyle>
          <a:p>
            <a:r>
              <a:rPr lang="en-GB" dirty="0"/>
              <a:t>Partner Logo</a:t>
            </a:r>
          </a:p>
        </p:txBody>
      </p:sp>
      <p:sp>
        <p:nvSpPr>
          <p:cNvPr id="23" name="Text Placeholder 22"/>
          <p:cNvSpPr>
            <a:spLocks noGrp="1"/>
          </p:cNvSpPr>
          <p:nvPr>
            <p:ph type="body" sz="quarter" idx="21" hasCustomPrompt="1"/>
          </p:nvPr>
        </p:nvSpPr>
        <p:spPr>
          <a:xfrm>
            <a:off x="620184" y="328084"/>
            <a:ext cx="5475816" cy="203200"/>
          </a:xfrm>
        </p:spPr>
        <p:txBody>
          <a:bodyPr/>
          <a:lstStyle>
            <a:lvl1pPr marL="0" indent="0">
              <a:buNone/>
              <a:defRPr sz="1000">
                <a:solidFill>
                  <a:schemeClr val="bg1"/>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en-US" dirty="0"/>
              <a:t>Heading to go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1" name="Group 16"/>
          <p:cNvGrpSpPr/>
          <p:nvPr userDrawn="1"/>
        </p:nvGrpSpPr>
        <p:grpSpPr>
          <a:xfrm>
            <a:off x="-2208923" y="1035238"/>
            <a:ext cx="2112912" cy="1417879"/>
            <a:chOff x="-1836712" y="2937191"/>
            <a:chExt cx="1584684" cy="1417879"/>
          </a:xfrm>
        </p:grpSpPr>
        <p:pic>
          <p:nvPicPr>
            <p:cNvPr id="24" name="Picture 23" descr="icon_camera_circle.png"/>
            <p:cNvPicPr>
              <a:picLocks noChangeAspect="1"/>
            </p:cNvPicPr>
            <p:nvPr/>
          </p:nvPicPr>
          <p:blipFill>
            <a:blip r:embed="rId2" cstate="print">
              <a:lum bright="-100000"/>
            </a:blip>
            <a:stretch>
              <a:fillRect/>
            </a:stretch>
          </p:blipFill>
          <p:spPr>
            <a:xfrm>
              <a:off x="-1728699" y="2937191"/>
              <a:ext cx="640111" cy="640111"/>
            </a:xfrm>
            <a:prstGeom prst="rect">
              <a:avLst/>
            </a:prstGeom>
            <a:noFill/>
            <a:ln>
              <a:noFill/>
            </a:ln>
          </p:spPr>
        </p:pic>
        <p:sp>
          <p:nvSpPr>
            <p:cNvPr id="25" name="TextBox 24"/>
            <p:cNvSpPr txBox="1"/>
            <p:nvPr/>
          </p:nvSpPr>
          <p:spPr>
            <a:xfrm>
              <a:off x="-1836712" y="3677962"/>
              <a:ext cx="1584684" cy="677108"/>
            </a:xfrm>
            <a:prstGeom prst="rect">
              <a:avLst/>
            </a:prstGeom>
            <a:noFill/>
          </p:spPr>
          <p:txBody>
            <a:bodyPr wrap="square" lIns="0" tIns="0" rIns="0" bIns="0" rtlCol="0">
              <a:spAutoFit/>
            </a:bodyPr>
            <a:lstStyle/>
            <a:p>
              <a:r>
                <a:rPr lang="en-GB" sz="1100" dirty="0">
                  <a:solidFill>
                    <a:srgbClr val="000000"/>
                  </a:solidFill>
                </a:rPr>
                <a:t>To alter the background image </a:t>
              </a:r>
            </a:p>
            <a:p>
              <a:r>
                <a:rPr lang="en-GB" sz="1100" dirty="0">
                  <a:solidFill>
                    <a:srgbClr val="000000"/>
                  </a:solidFill>
                </a:rPr>
                <a:t>&gt; click and delete the image </a:t>
              </a:r>
            </a:p>
            <a:p>
              <a:r>
                <a:rPr lang="en-GB" sz="1100" dirty="0">
                  <a:solidFill>
                    <a:srgbClr val="000000"/>
                  </a:solidFill>
                </a:rPr>
                <a:t>&gt; then click on the image icon and select a new image</a:t>
              </a:r>
            </a:p>
          </p:txBody>
        </p:sp>
        <p:pic>
          <p:nvPicPr>
            <p:cNvPr id="26" name="Picture 25" descr="icon_information-white.png"/>
            <p:cNvPicPr>
              <a:picLocks noChangeAspect="1"/>
            </p:cNvPicPr>
            <p:nvPr/>
          </p:nvPicPr>
          <p:blipFill>
            <a:blip r:embed="rId3" cstate="print">
              <a:lum bright="-100000"/>
            </a:blip>
            <a:stretch>
              <a:fillRect/>
            </a:stretch>
          </p:blipFill>
          <p:spPr>
            <a:xfrm>
              <a:off x="-1728699" y="3245911"/>
              <a:ext cx="121592" cy="320113"/>
            </a:xfrm>
            <a:prstGeom prst="rect">
              <a:avLst/>
            </a:prstGeom>
          </p:spPr>
        </p:pic>
      </p:grpSp>
      <p:pic>
        <p:nvPicPr>
          <p:cNvPr id="27" name="Picture 26" descr="IAM RoadSmart_Logo_RGB_72dpi.png"/>
          <p:cNvPicPr>
            <a:picLocks noChangeAspect="1"/>
          </p:cNvPicPr>
          <p:nvPr userDrawn="1"/>
        </p:nvPicPr>
        <p:blipFill>
          <a:blip r:embed="rId4" cstate="print"/>
          <a:stretch>
            <a:fillRect/>
          </a:stretch>
        </p:blipFill>
        <p:spPr>
          <a:xfrm>
            <a:off x="10223501" y="656693"/>
            <a:ext cx="1345108" cy="610891"/>
          </a:xfrm>
          <a:prstGeom prst="rect">
            <a:avLst/>
          </a:prstGeom>
        </p:spPr>
      </p:pic>
      <p:pic>
        <p:nvPicPr>
          <p:cNvPr id="4" name="Picture 3"/>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685" y="0"/>
            <a:ext cx="12190993" cy="1011852"/>
          </a:xfrm>
          <a:prstGeom prst="rect">
            <a:avLst/>
          </a:prstGeom>
        </p:spPr>
      </p:pic>
    </p:spTree>
    <p:extLst>
      <p:ext uri="{BB962C8B-B14F-4D97-AF65-F5344CB8AC3E}">
        <p14:creationId xmlns:p14="http://schemas.microsoft.com/office/powerpoint/2010/main" val="3950272123"/>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white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pic>
        <p:nvPicPr>
          <p:cNvPr id="14" name="Picture 13" descr="IAM RoadSmart_Logo_RGB_72dpi.png"/>
          <p:cNvPicPr>
            <a:picLocks noChangeAspect="1"/>
          </p:cNvPicPr>
          <p:nvPr userDrawn="1"/>
        </p:nvPicPr>
        <p:blipFill>
          <a:blip r:embed="rId3" cstate="print">
            <a:lum bright="100000"/>
          </a:blip>
          <a:stretch>
            <a:fillRect/>
          </a:stretch>
        </p:blipFill>
        <p:spPr>
          <a:xfrm>
            <a:off x="10223501" y="656693"/>
            <a:ext cx="1345108" cy="610891"/>
          </a:xfrm>
          <a:prstGeom prst="rect">
            <a:avLst/>
          </a:prstGeom>
        </p:spPr>
      </p:pic>
      <p:grpSp>
        <p:nvGrpSpPr>
          <p:cNvPr id="15" name="Group 14"/>
          <p:cNvGrpSpPr/>
          <p:nvPr userDrawn="1"/>
        </p:nvGrpSpPr>
        <p:grpSpPr>
          <a:xfrm>
            <a:off x="-2208923" y="1020720"/>
            <a:ext cx="2112912" cy="2094988"/>
            <a:chOff x="-1836712" y="2937191"/>
            <a:chExt cx="1584684" cy="2094988"/>
          </a:xfrm>
        </p:grpSpPr>
        <p:pic>
          <p:nvPicPr>
            <p:cNvPr id="16" name="Picture 15"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17" name="TextBox 16"/>
            <p:cNvSpPr txBox="1"/>
            <p:nvPr/>
          </p:nvSpPr>
          <p:spPr>
            <a:xfrm>
              <a:off x="-1836712" y="3677962"/>
              <a:ext cx="1584684" cy="1354217"/>
            </a:xfrm>
            <a:prstGeom prst="rect">
              <a:avLst/>
            </a:prstGeom>
            <a:noFill/>
          </p:spPr>
          <p:txBody>
            <a:bodyPr wrap="square" lIns="0" tIns="0" rIns="0" bIns="0" rtlCol="0">
              <a:spAutoFit/>
            </a:bodyPr>
            <a:lstStyle/>
            <a:p>
              <a:r>
                <a:rPr lang="en-GB" sz="1100" dirty="0">
                  <a:solidFill>
                    <a:srgbClr val="000000"/>
                  </a:solidFill>
                </a:rPr>
                <a:t>To edit the photographic image to the background.</a:t>
              </a:r>
            </a:p>
            <a:p>
              <a:r>
                <a:rPr lang="en-GB" sz="1100" dirty="0">
                  <a:solidFill>
                    <a:srgbClr val="000000"/>
                  </a:solidFill>
                </a:rPr>
                <a:t>&gt;Right Click over slide</a:t>
              </a:r>
            </a:p>
            <a:p>
              <a:r>
                <a:rPr lang="en-GB" sz="1100" dirty="0">
                  <a:solidFill>
                    <a:srgbClr val="000000"/>
                  </a:solidFill>
                </a:rPr>
                <a:t>&gt;format background</a:t>
              </a:r>
            </a:p>
            <a:p>
              <a:r>
                <a:rPr lang="en-GB" sz="1100" dirty="0">
                  <a:solidFill>
                    <a:srgbClr val="000000"/>
                  </a:solidFill>
                </a:rPr>
                <a:t>&gt;fill</a:t>
              </a:r>
            </a:p>
            <a:p>
              <a:r>
                <a:rPr lang="en-GB" sz="1100" dirty="0">
                  <a:solidFill>
                    <a:srgbClr val="000000"/>
                  </a:solidFill>
                </a:rPr>
                <a:t>&gt;picture or texture fill</a:t>
              </a:r>
            </a:p>
            <a:p>
              <a:r>
                <a:rPr lang="en-GB" sz="1100" dirty="0">
                  <a:solidFill>
                    <a:srgbClr val="000000"/>
                  </a:solidFill>
                </a:rPr>
                <a:t>&gt;select image from  </a:t>
              </a:r>
              <a:br>
                <a:rPr lang="en-GB" sz="1100" dirty="0">
                  <a:solidFill>
                    <a:srgbClr val="000000"/>
                  </a:solidFill>
                </a:rPr>
              </a:br>
              <a:r>
                <a:rPr lang="en-GB" sz="1100" dirty="0">
                  <a:solidFill>
                    <a:srgbClr val="000000"/>
                  </a:solidFill>
                </a:rPr>
                <a:t>  your file</a:t>
              </a:r>
            </a:p>
          </p:txBody>
        </p:sp>
        <p:pic>
          <p:nvPicPr>
            <p:cNvPr id="18" name="Picture 17"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spTree>
    <p:extLst>
      <p:ext uri="{BB962C8B-B14F-4D97-AF65-F5344CB8AC3E}">
        <p14:creationId xmlns:p14="http://schemas.microsoft.com/office/powerpoint/2010/main" val="228740253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ly black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pic>
        <p:nvPicPr>
          <p:cNvPr id="10" name="Picture 9" descr="IAM RoadSmart_Logo_RGB_72dpi.png"/>
          <p:cNvPicPr>
            <a:picLocks noChangeAspect="1"/>
          </p:cNvPicPr>
          <p:nvPr userDrawn="1"/>
        </p:nvPicPr>
        <p:blipFill>
          <a:blip r:embed="rId3" cstate="print">
            <a:lum bright="-100000"/>
          </a:blip>
          <a:stretch>
            <a:fillRect/>
          </a:stretch>
        </p:blipFill>
        <p:spPr>
          <a:xfrm>
            <a:off x="10223501" y="656693"/>
            <a:ext cx="1345108" cy="610891"/>
          </a:xfrm>
          <a:prstGeom prst="rect">
            <a:avLst/>
          </a:prstGeom>
        </p:spPr>
      </p:pic>
      <p:grpSp>
        <p:nvGrpSpPr>
          <p:cNvPr id="14" name="Group 13"/>
          <p:cNvGrpSpPr/>
          <p:nvPr userDrawn="1"/>
        </p:nvGrpSpPr>
        <p:grpSpPr>
          <a:xfrm>
            <a:off x="-2208923" y="1020720"/>
            <a:ext cx="2112912" cy="2094988"/>
            <a:chOff x="-1836712" y="2937191"/>
            <a:chExt cx="1584684" cy="2094988"/>
          </a:xfrm>
        </p:grpSpPr>
        <p:pic>
          <p:nvPicPr>
            <p:cNvPr id="15" name="Picture 14"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16" name="TextBox 15"/>
            <p:cNvSpPr txBox="1"/>
            <p:nvPr/>
          </p:nvSpPr>
          <p:spPr>
            <a:xfrm>
              <a:off x="-1836712" y="3677962"/>
              <a:ext cx="1584684" cy="1354217"/>
            </a:xfrm>
            <a:prstGeom prst="rect">
              <a:avLst/>
            </a:prstGeom>
            <a:noFill/>
          </p:spPr>
          <p:txBody>
            <a:bodyPr wrap="square" lIns="0" tIns="0" rIns="0" bIns="0" rtlCol="0">
              <a:spAutoFit/>
            </a:bodyPr>
            <a:lstStyle/>
            <a:p>
              <a:r>
                <a:rPr lang="en-GB" sz="1100" dirty="0">
                  <a:solidFill>
                    <a:srgbClr val="000000"/>
                  </a:solidFill>
                </a:rPr>
                <a:t>To edit the photographic image to the background.</a:t>
              </a:r>
            </a:p>
            <a:p>
              <a:r>
                <a:rPr lang="en-GB" sz="1100" dirty="0">
                  <a:solidFill>
                    <a:srgbClr val="000000"/>
                  </a:solidFill>
                </a:rPr>
                <a:t>&gt;Right Click over slide</a:t>
              </a:r>
            </a:p>
            <a:p>
              <a:r>
                <a:rPr lang="en-GB" sz="1100" dirty="0">
                  <a:solidFill>
                    <a:srgbClr val="000000"/>
                  </a:solidFill>
                </a:rPr>
                <a:t>&gt;format background</a:t>
              </a:r>
            </a:p>
            <a:p>
              <a:r>
                <a:rPr lang="en-GB" sz="1100" dirty="0">
                  <a:solidFill>
                    <a:srgbClr val="000000"/>
                  </a:solidFill>
                </a:rPr>
                <a:t>&gt;fill</a:t>
              </a:r>
            </a:p>
            <a:p>
              <a:r>
                <a:rPr lang="en-GB" sz="1100" dirty="0">
                  <a:solidFill>
                    <a:srgbClr val="000000"/>
                  </a:solidFill>
                </a:rPr>
                <a:t>&gt;picture or texture fill</a:t>
              </a:r>
            </a:p>
            <a:p>
              <a:r>
                <a:rPr lang="en-GB" sz="1100" dirty="0">
                  <a:solidFill>
                    <a:srgbClr val="000000"/>
                  </a:solidFill>
                </a:rPr>
                <a:t>&gt;select image from  </a:t>
              </a:r>
              <a:br>
                <a:rPr lang="en-GB" sz="1100" dirty="0">
                  <a:solidFill>
                    <a:srgbClr val="000000"/>
                  </a:solidFill>
                </a:rPr>
              </a:br>
              <a:r>
                <a:rPr lang="en-GB" sz="1100" dirty="0">
                  <a:solidFill>
                    <a:srgbClr val="000000"/>
                  </a:solidFill>
                </a:rPr>
                <a:t>  your file</a:t>
              </a:r>
            </a:p>
          </p:txBody>
        </p:sp>
        <p:pic>
          <p:nvPicPr>
            <p:cNvPr id="17" name="Picture 16"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spTree>
    <p:extLst>
      <p:ext uri="{BB962C8B-B14F-4D97-AF65-F5344CB8AC3E}">
        <p14:creationId xmlns:p14="http://schemas.microsoft.com/office/powerpoint/2010/main" val="100060598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grey text box (left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sp>
        <p:nvSpPr>
          <p:cNvPr id="14" name="Text Placeholder 13"/>
          <p:cNvSpPr>
            <a:spLocks noGrp="1"/>
          </p:cNvSpPr>
          <p:nvPr>
            <p:ph type="body" sz="quarter" idx="13" hasCustomPrompt="1"/>
          </p:nvPr>
        </p:nvSpPr>
        <p:spPr>
          <a:xfrm>
            <a:off x="2424002" y="2141297"/>
            <a:ext cx="7344833" cy="2507006"/>
          </a:xfrm>
          <a:solidFill>
            <a:srgbClr val="2C3D4A">
              <a:alpha val="80000"/>
            </a:srgbClr>
          </a:solidFill>
        </p:spPr>
        <p:txBody>
          <a:bodyPr wrap="square" lIns="270000" tIns="270000" rIns="720000" bIns="450000" anchor="ctr">
            <a:spAutoFit/>
          </a:bodyPr>
          <a:lstStyle>
            <a:lvl1pPr marL="0" indent="0">
              <a:buNone/>
              <a:defRPr b="0">
                <a:solidFill>
                  <a:schemeClr val="bg1"/>
                </a:solidFill>
              </a:defRPr>
            </a:lvl1pPr>
            <a:lvl2pPr>
              <a:defRPr sz="1800">
                <a:solidFill>
                  <a:schemeClr val="bg1"/>
                </a:solidFill>
              </a:defRPr>
            </a:lvl2pPr>
            <a:lvl4pPr>
              <a:defRPr>
                <a:solidFill>
                  <a:schemeClr val="bg1"/>
                </a:solidFill>
              </a:defRPr>
            </a:lvl4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descr="IAM RoadSmart_Logo_RGB_72dpi.png"/>
          <p:cNvPicPr>
            <a:picLocks noChangeAspect="1"/>
          </p:cNvPicPr>
          <p:nvPr userDrawn="1"/>
        </p:nvPicPr>
        <p:blipFill>
          <a:blip r:embed="rId3" cstate="print">
            <a:lum bright="100000"/>
          </a:blip>
          <a:stretch>
            <a:fillRect/>
          </a:stretch>
        </p:blipFill>
        <p:spPr>
          <a:xfrm>
            <a:off x="10223501" y="656693"/>
            <a:ext cx="1345108" cy="610891"/>
          </a:xfrm>
          <a:prstGeom prst="rect">
            <a:avLst/>
          </a:prstGeom>
        </p:spPr>
      </p:pic>
      <p:grpSp>
        <p:nvGrpSpPr>
          <p:cNvPr id="19" name="Group 18"/>
          <p:cNvGrpSpPr/>
          <p:nvPr userDrawn="1"/>
        </p:nvGrpSpPr>
        <p:grpSpPr>
          <a:xfrm>
            <a:off x="12277736" y="1020720"/>
            <a:ext cx="2112912" cy="2094988"/>
            <a:chOff x="-1836712" y="2937191"/>
            <a:chExt cx="1584684" cy="2094988"/>
          </a:xfrm>
        </p:grpSpPr>
        <p:pic>
          <p:nvPicPr>
            <p:cNvPr id="20" name="Picture 19" descr="icon_camera_circle.png"/>
            <p:cNvPicPr>
              <a:picLocks noChangeAspect="1"/>
            </p:cNvPicPr>
            <p:nvPr/>
          </p:nvPicPr>
          <p:blipFill>
            <a:blip r:embed="rId4" cstate="print">
              <a:lum bright="-100000"/>
            </a:blip>
            <a:stretch>
              <a:fillRect/>
            </a:stretch>
          </p:blipFill>
          <p:spPr>
            <a:xfrm>
              <a:off x="-1728699" y="2937191"/>
              <a:ext cx="640111" cy="640111"/>
            </a:xfrm>
            <a:prstGeom prst="rect">
              <a:avLst/>
            </a:prstGeom>
            <a:noFill/>
            <a:ln>
              <a:noFill/>
            </a:ln>
          </p:spPr>
        </p:pic>
        <p:sp>
          <p:nvSpPr>
            <p:cNvPr id="21" name="TextBox 20"/>
            <p:cNvSpPr txBox="1"/>
            <p:nvPr/>
          </p:nvSpPr>
          <p:spPr>
            <a:xfrm>
              <a:off x="-1836712" y="3677962"/>
              <a:ext cx="1584684" cy="1354217"/>
            </a:xfrm>
            <a:prstGeom prst="rect">
              <a:avLst/>
            </a:prstGeom>
            <a:noFill/>
          </p:spPr>
          <p:txBody>
            <a:bodyPr wrap="square" lIns="0" tIns="0" rIns="0" bIns="0" rtlCol="0">
              <a:spAutoFit/>
            </a:bodyPr>
            <a:lstStyle/>
            <a:p>
              <a:r>
                <a:rPr lang="en-GB" sz="1100" dirty="0">
                  <a:solidFill>
                    <a:srgbClr val="000000"/>
                  </a:solidFill>
                </a:rPr>
                <a:t>To edit the photographic image to the background.</a:t>
              </a:r>
            </a:p>
            <a:p>
              <a:r>
                <a:rPr lang="en-GB" sz="1100" dirty="0">
                  <a:solidFill>
                    <a:srgbClr val="000000"/>
                  </a:solidFill>
                </a:rPr>
                <a:t>&gt;Right Click over slide</a:t>
              </a:r>
            </a:p>
            <a:p>
              <a:r>
                <a:rPr lang="en-GB" sz="1100" dirty="0">
                  <a:solidFill>
                    <a:srgbClr val="000000"/>
                  </a:solidFill>
                </a:rPr>
                <a:t>&gt;format background</a:t>
              </a:r>
            </a:p>
            <a:p>
              <a:r>
                <a:rPr lang="en-GB" sz="1100" dirty="0">
                  <a:solidFill>
                    <a:srgbClr val="000000"/>
                  </a:solidFill>
                </a:rPr>
                <a:t>&gt;fill</a:t>
              </a:r>
            </a:p>
            <a:p>
              <a:r>
                <a:rPr lang="en-GB" sz="1100" dirty="0">
                  <a:solidFill>
                    <a:srgbClr val="000000"/>
                  </a:solidFill>
                </a:rPr>
                <a:t>&gt;picture or texture fill</a:t>
              </a:r>
            </a:p>
            <a:p>
              <a:r>
                <a:rPr lang="en-GB" sz="1100" dirty="0">
                  <a:solidFill>
                    <a:srgbClr val="000000"/>
                  </a:solidFill>
                </a:rPr>
                <a:t>&gt;select image from  </a:t>
              </a:r>
              <a:br>
                <a:rPr lang="en-GB" sz="1100" dirty="0">
                  <a:solidFill>
                    <a:srgbClr val="000000"/>
                  </a:solidFill>
                </a:rPr>
              </a:br>
              <a:r>
                <a:rPr lang="en-GB" sz="1100" dirty="0">
                  <a:solidFill>
                    <a:srgbClr val="000000"/>
                  </a:solidFill>
                </a:rPr>
                <a:t>  your file</a:t>
              </a:r>
            </a:p>
          </p:txBody>
        </p:sp>
        <p:pic>
          <p:nvPicPr>
            <p:cNvPr id="22" name="Picture 21" descr="icon_information-white.png"/>
            <p:cNvPicPr>
              <a:picLocks noChangeAspect="1"/>
            </p:cNvPicPr>
            <p:nvPr/>
          </p:nvPicPr>
          <p:blipFill>
            <a:blip r:embed="rId5" cstate="print">
              <a:lum bright="-100000"/>
            </a:blip>
            <a:stretch>
              <a:fillRect/>
            </a:stretch>
          </p:blipFill>
          <p:spPr>
            <a:xfrm>
              <a:off x="-1728699" y="3245911"/>
              <a:ext cx="121592" cy="320113"/>
            </a:xfrm>
            <a:prstGeom prst="rect">
              <a:avLst/>
            </a:prstGeom>
          </p:spPr>
        </p:pic>
      </p:grpSp>
      <p:grpSp>
        <p:nvGrpSpPr>
          <p:cNvPr id="23" name="Group 11"/>
          <p:cNvGrpSpPr/>
          <p:nvPr userDrawn="1"/>
        </p:nvGrpSpPr>
        <p:grpSpPr>
          <a:xfrm>
            <a:off x="-2160918" y="1073346"/>
            <a:ext cx="2064907" cy="2902681"/>
            <a:chOff x="6195941" y="562596"/>
            <a:chExt cx="1548680" cy="2902681"/>
          </a:xfrm>
        </p:grpSpPr>
        <p:grpSp>
          <p:nvGrpSpPr>
            <p:cNvPr id="24" name="Group 113"/>
            <p:cNvGrpSpPr/>
            <p:nvPr/>
          </p:nvGrpSpPr>
          <p:grpSpPr>
            <a:xfrm>
              <a:off x="6195941" y="832626"/>
              <a:ext cx="1548680" cy="2632651"/>
              <a:chOff x="-1872716" y="660661"/>
              <a:chExt cx="1548680" cy="1974490"/>
            </a:xfrm>
          </p:grpSpPr>
          <p:sp>
            <p:nvSpPr>
              <p:cNvPr id="39" name="TextBox 38"/>
              <p:cNvSpPr txBox="1"/>
              <p:nvPr/>
            </p:nvSpPr>
            <p:spPr>
              <a:xfrm>
                <a:off x="-1872716" y="984698"/>
                <a:ext cx="1548680" cy="1650453"/>
              </a:xfrm>
              <a:prstGeom prst="rect">
                <a:avLst/>
              </a:prstGeom>
              <a:noFill/>
            </p:spPr>
            <p:txBody>
              <a:bodyPr wrap="square" lIns="0" tIns="0" rIns="0" bIns="0" rtlCol="0">
                <a:spAutoFit/>
              </a:bodyPr>
              <a:lstStyle/>
              <a:p>
                <a:r>
                  <a:rPr lang="en-GB" sz="1100"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dirty="0">
                  <a:solidFill>
                    <a:srgbClr val="000000"/>
                  </a:solidFill>
                </a:endParaRPr>
              </a:p>
              <a:p>
                <a:r>
                  <a:rPr lang="en-GB" sz="1100" dirty="0">
                    <a:solidFill>
                      <a:srgbClr val="000000"/>
                    </a:solidFill>
                  </a:rPr>
                  <a:t>Do not use the bullet point button to format your text.</a:t>
                </a:r>
              </a:p>
            </p:txBody>
          </p:sp>
          <p:pic>
            <p:nvPicPr>
              <p:cNvPr id="40" name="Picture 39" descr="icon_information-white.png"/>
              <p:cNvPicPr>
                <a:picLocks noChangeAspect="1"/>
              </p:cNvPicPr>
              <p:nvPr/>
            </p:nvPicPr>
            <p:blipFill>
              <a:blip r:embed="rId5"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37" name="Donut 36"/>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black"/>
                  </a:solidFill>
                </a:endParaRPr>
              </a:p>
            </p:txBody>
          </p:sp>
          <p:pic>
            <p:nvPicPr>
              <p:cNvPr id="38" name="Picture 37" descr="increase_indent.png"/>
              <p:cNvPicPr>
                <a:picLocks noChangeAspect="1"/>
              </p:cNvPicPr>
              <p:nvPr/>
            </p:nvPicPr>
            <p:blipFill>
              <a:blip r:embed="rId6" cstate="print">
                <a:lum bright="-100000"/>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24333670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grey text box (centre align) and im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sp>
        <p:nvSpPr>
          <p:cNvPr id="14" name="Text Placeholder 13"/>
          <p:cNvSpPr>
            <a:spLocks noGrp="1"/>
          </p:cNvSpPr>
          <p:nvPr>
            <p:ph type="body" sz="quarter" idx="13" hasCustomPrompt="1"/>
          </p:nvPr>
        </p:nvSpPr>
        <p:spPr>
          <a:xfrm>
            <a:off x="2424002" y="2048698"/>
            <a:ext cx="7344833" cy="2688764"/>
          </a:xfrm>
          <a:solidFill>
            <a:srgbClr val="2C3D4A">
              <a:alpha val="80000"/>
            </a:srgbClr>
          </a:solidFill>
        </p:spPr>
        <p:txBody>
          <a:bodyPr wrap="square" lIns="270000" tIns="450000" rIns="270000" bIns="450000" anchor="ctr">
            <a:spAutoFit/>
          </a:bodyPr>
          <a:lstStyle>
            <a:lvl1pPr marL="0" indent="0" algn="ctr">
              <a:buNone/>
              <a:defRPr b="0">
                <a:solidFill>
                  <a:schemeClr val="bg1"/>
                </a:solidFill>
              </a:defRPr>
            </a:lvl1pPr>
            <a:lvl2pPr algn="ctr">
              <a:defRPr sz="1800">
                <a:solidFill>
                  <a:schemeClr val="bg1"/>
                </a:solidFill>
              </a:defRPr>
            </a:lvl2pPr>
            <a:lvl3pPr algn="ctr">
              <a:defRPr/>
            </a:lvl3pPr>
            <a:lvl4pPr algn="ctr">
              <a:defRPr>
                <a:solidFill>
                  <a:schemeClr val="bg1"/>
                </a:solidFill>
              </a:defRPr>
            </a:lvl4pPr>
            <a:lvl5pPr algn="ctr">
              <a:defRPr/>
            </a:lvl5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descr="IAM RoadSmart_Logo_RGB_72dpi.png"/>
          <p:cNvPicPr>
            <a:picLocks noChangeAspect="1"/>
          </p:cNvPicPr>
          <p:nvPr userDrawn="1"/>
        </p:nvPicPr>
        <p:blipFill>
          <a:blip r:embed="rId3" cstate="print">
            <a:lum bright="100000"/>
          </a:blip>
          <a:stretch>
            <a:fillRect/>
          </a:stretch>
        </p:blipFill>
        <p:spPr>
          <a:xfrm>
            <a:off x="10223501" y="656693"/>
            <a:ext cx="1345108" cy="610891"/>
          </a:xfrm>
          <a:prstGeom prst="rect">
            <a:avLst/>
          </a:prstGeom>
        </p:spPr>
      </p:pic>
      <p:grpSp>
        <p:nvGrpSpPr>
          <p:cNvPr id="19" name="Group 11"/>
          <p:cNvGrpSpPr/>
          <p:nvPr userDrawn="1"/>
        </p:nvGrpSpPr>
        <p:grpSpPr>
          <a:xfrm>
            <a:off x="-2160918" y="1073346"/>
            <a:ext cx="2064907" cy="2902681"/>
            <a:chOff x="6195941" y="562596"/>
            <a:chExt cx="1548680" cy="2902681"/>
          </a:xfrm>
        </p:grpSpPr>
        <p:grpSp>
          <p:nvGrpSpPr>
            <p:cNvPr id="20" name="Group 113"/>
            <p:cNvGrpSpPr/>
            <p:nvPr/>
          </p:nvGrpSpPr>
          <p:grpSpPr>
            <a:xfrm>
              <a:off x="6195941" y="832626"/>
              <a:ext cx="1548680" cy="2632651"/>
              <a:chOff x="-1872716" y="660661"/>
              <a:chExt cx="1548680" cy="1974490"/>
            </a:xfrm>
          </p:grpSpPr>
          <p:sp>
            <p:nvSpPr>
              <p:cNvPr id="24" name="TextBox 23"/>
              <p:cNvSpPr txBox="1"/>
              <p:nvPr/>
            </p:nvSpPr>
            <p:spPr>
              <a:xfrm>
                <a:off x="-1872716" y="984698"/>
                <a:ext cx="1548680" cy="1650453"/>
              </a:xfrm>
              <a:prstGeom prst="rect">
                <a:avLst/>
              </a:prstGeom>
              <a:noFill/>
            </p:spPr>
            <p:txBody>
              <a:bodyPr wrap="square" lIns="0" tIns="0" rIns="0" bIns="0" rtlCol="0">
                <a:spAutoFit/>
              </a:bodyPr>
              <a:lstStyle/>
              <a:p>
                <a:r>
                  <a:rPr lang="en-GB" sz="1100"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dirty="0">
                  <a:solidFill>
                    <a:srgbClr val="000000"/>
                  </a:solidFill>
                </a:endParaRPr>
              </a:p>
              <a:p>
                <a:r>
                  <a:rPr lang="en-GB" sz="1100" dirty="0">
                    <a:solidFill>
                      <a:srgbClr val="000000"/>
                    </a:solidFill>
                  </a:rPr>
                  <a:t>Do not use the bullet point button to format your text.</a:t>
                </a:r>
              </a:p>
            </p:txBody>
          </p:sp>
          <p:pic>
            <p:nvPicPr>
              <p:cNvPr id="25" name="Picture 24" descr="icon_information-white.png"/>
              <p:cNvPicPr>
                <a:picLocks noChangeAspect="1"/>
              </p:cNvPicPr>
              <p:nvPr/>
            </p:nvPicPr>
            <p:blipFill>
              <a:blip r:embed="rId4" cstate="print">
                <a:lum bright="-100000"/>
              </a:blip>
              <a:stretch>
                <a:fillRect/>
              </a:stretch>
            </p:blipFill>
            <p:spPr>
              <a:xfrm>
                <a:off x="-1764703" y="660661"/>
                <a:ext cx="121592" cy="240085"/>
              </a:xfrm>
              <a:prstGeom prst="rect">
                <a:avLst/>
              </a:prstGeom>
            </p:spPr>
          </p:pic>
        </p:grpSp>
        <p:grpSp>
          <p:nvGrpSpPr>
            <p:cNvPr id="21" name="Group 120"/>
            <p:cNvGrpSpPr/>
            <p:nvPr/>
          </p:nvGrpSpPr>
          <p:grpSpPr>
            <a:xfrm>
              <a:off x="6303954" y="562596"/>
              <a:ext cx="540060" cy="540060"/>
              <a:chOff x="6303954" y="562596"/>
              <a:chExt cx="540060" cy="540060"/>
            </a:xfrm>
          </p:grpSpPr>
          <p:sp>
            <p:nvSpPr>
              <p:cNvPr id="22" name="Donut 21"/>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black"/>
                  </a:solidFill>
                </a:endParaRPr>
              </a:p>
            </p:txBody>
          </p:sp>
          <p:pic>
            <p:nvPicPr>
              <p:cNvPr id="23" name="Picture 22" descr="increase_indent.png"/>
              <p:cNvPicPr>
                <a:picLocks noChangeAspect="1"/>
              </p:cNvPicPr>
              <p:nvPr/>
            </p:nvPicPr>
            <p:blipFill>
              <a:blip r:embed="rId5" cstate="print">
                <a:lum bright="-100000"/>
              </a:blip>
              <a:stretch>
                <a:fillRect/>
              </a:stretch>
            </p:blipFill>
            <p:spPr>
              <a:xfrm>
                <a:off x="6425212" y="679422"/>
                <a:ext cx="317520" cy="317520"/>
              </a:xfrm>
              <a:prstGeom prst="rect">
                <a:avLst/>
              </a:prstGeom>
            </p:spPr>
          </p:pic>
        </p:grpSp>
      </p:grpSp>
      <p:grpSp>
        <p:nvGrpSpPr>
          <p:cNvPr id="26" name="Group 25"/>
          <p:cNvGrpSpPr/>
          <p:nvPr userDrawn="1"/>
        </p:nvGrpSpPr>
        <p:grpSpPr>
          <a:xfrm>
            <a:off x="12277736" y="1020720"/>
            <a:ext cx="2112912" cy="2094988"/>
            <a:chOff x="-1836712" y="2937191"/>
            <a:chExt cx="1584684" cy="2094988"/>
          </a:xfrm>
        </p:grpSpPr>
        <p:pic>
          <p:nvPicPr>
            <p:cNvPr id="30" name="Picture 29" descr="icon_camera_circle.png"/>
            <p:cNvPicPr>
              <a:picLocks noChangeAspect="1"/>
            </p:cNvPicPr>
            <p:nvPr/>
          </p:nvPicPr>
          <p:blipFill>
            <a:blip r:embed="rId6" cstate="print">
              <a:lum bright="-100000"/>
            </a:blip>
            <a:stretch>
              <a:fillRect/>
            </a:stretch>
          </p:blipFill>
          <p:spPr>
            <a:xfrm>
              <a:off x="-1728699" y="2937191"/>
              <a:ext cx="640111" cy="640111"/>
            </a:xfrm>
            <a:prstGeom prst="rect">
              <a:avLst/>
            </a:prstGeom>
            <a:noFill/>
            <a:ln>
              <a:noFill/>
            </a:ln>
          </p:spPr>
        </p:pic>
        <p:sp>
          <p:nvSpPr>
            <p:cNvPr id="31" name="TextBox 30"/>
            <p:cNvSpPr txBox="1"/>
            <p:nvPr/>
          </p:nvSpPr>
          <p:spPr>
            <a:xfrm>
              <a:off x="-1836712" y="3677962"/>
              <a:ext cx="1584684" cy="1354217"/>
            </a:xfrm>
            <a:prstGeom prst="rect">
              <a:avLst/>
            </a:prstGeom>
            <a:noFill/>
          </p:spPr>
          <p:txBody>
            <a:bodyPr wrap="square" lIns="0" tIns="0" rIns="0" bIns="0" rtlCol="0">
              <a:spAutoFit/>
            </a:bodyPr>
            <a:lstStyle/>
            <a:p>
              <a:r>
                <a:rPr lang="en-GB" sz="1100" dirty="0">
                  <a:solidFill>
                    <a:srgbClr val="000000"/>
                  </a:solidFill>
                </a:rPr>
                <a:t>To edit the photographic image to the background.</a:t>
              </a:r>
            </a:p>
            <a:p>
              <a:r>
                <a:rPr lang="en-GB" sz="1100" dirty="0">
                  <a:solidFill>
                    <a:srgbClr val="000000"/>
                  </a:solidFill>
                </a:rPr>
                <a:t>&gt;Right Click over slide</a:t>
              </a:r>
            </a:p>
            <a:p>
              <a:r>
                <a:rPr lang="en-GB" sz="1100" dirty="0">
                  <a:solidFill>
                    <a:srgbClr val="000000"/>
                  </a:solidFill>
                </a:rPr>
                <a:t>&gt;format background</a:t>
              </a:r>
            </a:p>
            <a:p>
              <a:r>
                <a:rPr lang="en-GB" sz="1100" dirty="0">
                  <a:solidFill>
                    <a:srgbClr val="000000"/>
                  </a:solidFill>
                </a:rPr>
                <a:t>&gt;fill</a:t>
              </a:r>
            </a:p>
            <a:p>
              <a:r>
                <a:rPr lang="en-GB" sz="1100" dirty="0">
                  <a:solidFill>
                    <a:srgbClr val="000000"/>
                  </a:solidFill>
                </a:rPr>
                <a:t>&gt;picture or texture fill</a:t>
              </a:r>
            </a:p>
            <a:p>
              <a:r>
                <a:rPr lang="en-GB" sz="1100" dirty="0">
                  <a:solidFill>
                    <a:srgbClr val="000000"/>
                  </a:solidFill>
                </a:rPr>
                <a:t>&gt;select image from  </a:t>
              </a:r>
              <a:br>
                <a:rPr lang="en-GB" sz="1100" dirty="0">
                  <a:solidFill>
                    <a:srgbClr val="000000"/>
                  </a:solidFill>
                </a:rPr>
              </a:br>
              <a:r>
                <a:rPr lang="en-GB" sz="1100" dirty="0">
                  <a:solidFill>
                    <a:srgbClr val="000000"/>
                  </a:solidFill>
                </a:rPr>
                <a:t>  your file</a:t>
              </a:r>
            </a:p>
          </p:txBody>
        </p:sp>
        <p:pic>
          <p:nvPicPr>
            <p:cNvPr id="32" name="Picture 31" descr="icon_information-white.png"/>
            <p:cNvPicPr>
              <a:picLocks noChangeAspect="1"/>
            </p:cNvPicPr>
            <p:nvPr/>
          </p:nvPicPr>
          <p:blipFill>
            <a:blip r:embed="rId4" cstate="print">
              <a:lum bright="-100000"/>
            </a:blip>
            <a:stretch>
              <a:fillRect/>
            </a:stretch>
          </p:blipFill>
          <p:spPr>
            <a:xfrm>
              <a:off x="-1728699" y="3245911"/>
              <a:ext cx="121592" cy="320113"/>
            </a:xfrm>
            <a:prstGeom prst="rect">
              <a:avLst/>
            </a:prstGeom>
          </p:spPr>
        </p:pic>
      </p:grpSp>
    </p:spTree>
    <p:extLst>
      <p:ext uri="{BB962C8B-B14F-4D97-AF65-F5344CB8AC3E}">
        <p14:creationId xmlns:p14="http://schemas.microsoft.com/office/powerpoint/2010/main" val="9332258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closing slide">
    <p:spTree>
      <p:nvGrpSpPr>
        <p:cNvPr id="1" name=""/>
        <p:cNvGrpSpPr/>
        <p:nvPr/>
      </p:nvGrpSpPr>
      <p:grpSpPr>
        <a:xfrm>
          <a:off x="0" y="0"/>
          <a:ext cx="0" cy="0"/>
          <a:chOff x="0" y="0"/>
          <a:chExt cx="0" cy="0"/>
        </a:xfrm>
      </p:grpSpPr>
      <p:sp>
        <p:nvSpPr>
          <p:cNvPr id="9" name="Rectangle 8"/>
          <p:cNvSpPr/>
          <p:nvPr userDrawn="1"/>
        </p:nvSpPr>
        <p:spPr>
          <a:xfrm>
            <a:off x="677" y="0"/>
            <a:ext cx="1219132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4" y="1"/>
            <a:ext cx="12190993" cy="6113783"/>
          </a:xfrm>
          <a:prstGeom prst="rect">
            <a:avLst/>
          </a:prstGeom>
        </p:spPr>
      </p:pic>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endParaRPr lang="en-GB" dirty="0">
              <a:solidFill>
                <a:srgbClr val="74D0F6"/>
              </a:solidFill>
            </a:endParaRPr>
          </a:p>
        </p:txBody>
      </p:sp>
      <p:sp>
        <p:nvSpPr>
          <p:cNvPr id="5" name="Slide Number Placeholder 4"/>
          <p:cNvSpPr>
            <a:spLocks noGrp="1"/>
          </p:cNvSpPr>
          <p:nvPr>
            <p:ph type="sldNum" sz="quarter" idx="12"/>
          </p:nvPr>
        </p:nvSpPr>
        <p:spPr/>
        <p:txBody>
          <a:bodyPr/>
          <a:lstStyle/>
          <a:p>
            <a:r>
              <a:rPr lang="en-GB">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sp>
        <p:nvSpPr>
          <p:cNvPr id="11" name="TextBox 10"/>
          <p:cNvSpPr txBox="1"/>
          <p:nvPr userDrawn="1"/>
        </p:nvSpPr>
        <p:spPr>
          <a:xfrm>
            <a:off x="609602" y="3429000"/>
            <a:ext cx="4622303" cy="1231106"/>
          </a:xfrm>
          <a:prstGeom prst="rect">
            <a:avLst/>
          </a:prstGeom>
          <a:noFill/>
        </p:spPr>
        <p:txBody>
          <a:bodyPr wrap="square" lIns="0" tIns="0" rIns="0" bIns="0" rtlCol="0">
            <a:spAutoFit/>
          </a:bodyPr>
          <a:lstStyle/>
          <a:p>
            <a:r>
              <a:rPr lang="en-GB" sz="1600" dirty="0">
                <a:solidFill>
                  <a:prstClr val="white"/>
                </a:solidFill>
              </a:rPr>
              <a:t>IAM </a:t>
            </a:r>
            <a:r>
              <a:rPr lang="en-GB" sz="1600" dirty="0" err="1">
                <a:solidFill>
                  <a:prstClr val="white"/>
                </a:solidFill>
              </a:rPr>
              <a:t>RoadSmart</a:t>
            </a:r>
            <a:endParaRPr lang="en-GB" sz="1600" dirty="0">
              <a:solidFill>
                <a:prstClr val="white"/>
              </a:solidFill>
            </a:endParaRPr>
          </a:p>
          <a:p>
            <a:endParaRPr lang="en-GB" sz="1600" dirty="0">
              <a:solidFill>
                <a:prstClr val="white"/>
              </a:solidFill>
            </a:endParaRPr>
          </a:p>
          <a:p>
            <a:r>
              <a:rPr lang="en-GB" sz="1600" dirty="0">
                <a:solidFill>
                  <a:prstClr val="white"/>
                </a:solidFill>
              </a:rPr>
              <a:t>www.iamroadsmart.com</a:t>
            </a:r>
          </a:p>
          <a:p>
            <a:r>
              <a:rPr lang="en-GB" sz="1600" dirty="0">
                <a:solidFill>
                  <a:prstClr val="white"/>
                </a:solidFill>
              </a:rPr>
              <a:t>@</a:t>
            </a:r>
            <a:r>
              <a:rPr lang="en-GB" sz="1600" dirty="0" err="1">
                <a:solidFill>
                  <a:prstClr val="white"/>
                </a:solidFill>
              </a:rPr>
              <a:t>IAMRoadSmart</a:t>
            </a:r>
            <a:endParaRPr lang="en-GB" sz="1600" dirty="0">
              <a:solidFill>
                <a:prstClr val="white"/>
              </a:solidFill>
            </a:endParaRPr>
          </a:p>
          <a:p>
            <a:r>
              <a:rPr lang="en-GB" sz="1600" dirty="0">
                <a:solidFill>
                  <a:prstClr val="white"/>
                </a:solidFill>
              </a:rPr>
              <a:t>@</a:t>
            </a:r>
            <a:r>
              <a:rPr lang="en-GB" sz="1600" dirty="0" err="1">
                <a:solidFill>
                  <a:prstClr val="white"/>
                </a:solidFill>
              </a:rPr>
              <a:t>DriveforWork</a:t>
            </a:r>
            <a:endParaRPr lang="en-GB" sz="1600" dirty="0">
              <a:solidFill>
                <a:prstClr val="white"/>
              </a:solidFill>
            </a:endParaRPr>
          </a:p>
        </p:txBody>
      </p:sp>
      <p:sp>
        <p:nvSpPr>
          <p:cNvPr id="2" name="Title 1"/>
          <p:cNvSpPr>
            <a:spLocks noGrp="1"/>
          </p:cNvSpPr>
          <p:nvPr>
            <p:ph type="title" hasCustomPrompt="1"/>
          </p:nvPr>
        </p:nvSpPr>
        <p:spPr>
          <a:xfrm>
            <a:off x="609600" y="2084919"/>
            <a:ext cx="8223251" cy="1147533"/>
          </a:xfrm>
        </p:spPr>
        <p:txBody>
          <a:bodyPr anchor="b"/>
          <a:lstStyle>
            <a:lvl1pPr>
              <a:defRPr>
                <a:solidFill>
                  <a:schemeClr val="bg1"/>
                </a:solidFill>
              </a:defRPr>
            </a:lvl1pPr>
          </a:lstStyle>
          <a:p>
            <a:r>
              <a:rPr lang="en-US" dirty="0"/>
              <a:t>Click to edit title</a:t>
            </a:r>
            <a:endParaRPr lang="en-GB" dirty="0"/>
          </a:p>
        </p:txBody>
      </p:sp>
      <p:sp>
        <p:nvSpPr>
          <p:cNvPr id="14" name="Rectangle 13">
            <a:hlinkClick r:id="rId3"/>
          </p:cNvPr>
          <p:cNvSpPr/>
          <p:nvPr userDrawn="1"/>
        </p:nvSpPr>
        <p:spPr>
          <a:xfrm>
            <a:off x="561595" y="3897052"/>
            <a:ext cx="3278155"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sz="1800">
              <a:solidFill>
                <a:prstClr val="white"/>
              </a:solidFill>
            </a:endParaRPr>
          </a:p>
        </p:txBody>
      </p:sp>
      <p:sp>
        <p:nvSpPr>
          <p:cNvPr id="15" name="Rectangle 14">
            <a:hlinkClick r:id="rId4"/>
          </p:cNvPr>
          <p:cNvSpPr/>
          <p:nvPr userDrawn="1"/>
        </p:nvSpPr>
        <p:spPr>
          <a:xfrm>
            <a:off x="561595" y="4149080"/>
            <a:ext cx="3278155"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sz="1800">
              <a:solidFill>
                <a:prstClr val="white"/>
              </a:solidFill>
            </a:endParaRPr>
          </a:p>
        </p:txBody>
      </p:sp>
      <p:sp>
        <p:nvSpPr>
          <p:cNvPr id="16" name="Rectangle 15">
            <a:hlinkClick r:id="rId5"/>
          </p:cNvPr>
          <p:cNvSpPr/>
          <p:nvPr userDrawn="1"/>
        </p:nvSpPr>
        <p:spPr>
          <a:xfrm>
            <a:off x="561595" y="4401108"/>
            <a:ext cx="3278155" cy="288000"/>
          </a:xfrm>
          <a:prstGeom prst="rect">
            <a:avLst/>
          </a:prstGeom>
          <a:solidFill>
            <a:srgbClr val="00B2E2">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sz="1800">
              <a:solidFill>
                <a:prstClr val="white"/>
              </a:solidFill>
            </a:endParaRPr>
          </a:p>
        </p:txBody>
      </p:sp>
      <p:pic>
        <p:nvPicPr>
          <p:cNvPr id="17" name="Picture 16" descr="IAM RoadSmart_Logo_RGB_72dpi.png"/>
          <p:cNvPicPr>
            <a:picLocks noChangeAspect="1"/>
          </p:cNvPicPr>
          <p:nvPr userDrawn="1"/>
        </p:nvPicPr>
        <p:blipFill>
          <a:blip r:embed="rId6" cstate="print">
            <a:lum bright="100000"/>
          </a:blip>
          <a:stretch>
            <a:fillRect/>
          </a:stretch>
        </p:blipFill>
        <p:spPr>
          <a:xfrm>
            <a:off x="10223501" y="656693"/>
            <a:ext cx="1345108" cy="610891"/>
          </a:xfrm>
          <a:prstGeom prst="rect">
            <a:avLst/>
          </a:prstGeom>
        </p:spPr>
      </p:pic>
    </p:spTree>
    <p:extLst>
      <p:ext uri="{BB962C8B-B14F-4D97-AF65-F5344CB8AC3E}">
        <p14:creationId xmlns:p14="http://schemas.microsoft.com/office/powerpoint/2010/main" val="671933510"/>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oints and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sp>
        <p:nvSpPr>
          <p:cNvPr id="7" name="Text Placeholder 6"/>
          <p:cNvSpPr>
            <a:spLocks noGrp="1"/>
          </p:cNvSpPr>
          <p:nvPr>
            <p:ph type="body" sz="quarter" idx="13" hasCustomPrompt="1"/>
          </p:nvPr>
        </p:nvSpPr>
        <p:spPr>
          <a:xfrm>
            <a:off x="609602" y="2084919"/>
            <a:ext cx="9613900" cy="4032249"/>
          </a:xfrm>
        </p:spPr>
        <p:txBody>
          <a:bodyPr/>
          <a:lstStyle>
            <a:lvl1pPr>
              <a:defRPr/>
            </a:lvl1pPr>
            <a:lvl2pPr marL="266700" indent="0">
              <a:defRPr sz="1800"/>
            </a:lvl2pPr>
            <a:lvl3pPr marL="444500" indent="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a:xfrm flipH="1">
            <a:off x="609600" y="452669"/>
            <a:ext cx="10959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6" name="Picture 15" descr="IAM RoadSmart_Logo_RGB_72dpi.png"/>
          <p:cNvPicPr>
            <a:picLocks noChangeAspect="1"/>
          </p:cNvPicPr>
          <p:nvPr userDrawn="1"/>
        </p:nvPicPr>
        <p:blipFill>
          <a:blip r:embed="rId2" cstate="print"/>
          <a:stretch>
            <a:fillRect/>
          </a:stretch>
        </p:blipFill>
        <p:spPr>
          <a:xfrm>
            <a:off x="10223501" y="656693"/>
            <a:ext cx="1345108" cy="610891"/>
          </a:xfrm>
          <a:prstGeom prst="rect">
            <a:avLst/>
          </a:prstGeom>
        </p:spPr>
      </p:pic>
      <p:grpSp>
        <p:nvGrpSpPr>
          <p:cNvPr id="17" name="Group 11"/>
          <p:cNvGrpSpPr/>
          <p:nvPr userDrawn="1"/>
        </p:nvGrpSpPr>
        <p:grpSpPr>
          <a:xfrm>
            <a:off x="-2160918" y="1073346"/>
            <a:ext cx="2064907" cy="2902681"/>
            <a:chOff x="6195941" y="562596"/>
            <a:chExt cx="1548680" cy="2902681"/>
          </a:xfrm>
        </p:grpSpPr>
        <p:grpSp>
          <p:nvGrpSpPr>
            <p:cNvPr id="18" name="Group 113"/>
            <p:cNvGrpSpPr/>
            <p:nvPr/>
          </p:nvGrpSpPr>
          <p:grpSpPr>
            <a:xfrm>
              <a:off x="6195941" y="832626"/>
              <a:ext cx="1548680" cy="2632651"/>
              <a:chOff x="-1872716" y="660661"/>
              <a:chExt cx="1548680" cy="1974490"/>
            </a:xfrm>
          </p:grpSpPr>
          <p:sp>
            <p:nvSpPr>
              <p:cNvPr id="23" name="TextBox 22"/>
              <p:cNvSpPr txBox="1"/>
              <p:nvPr/>
            </p:nvSpPr>
            <p:spPr>
              <a:xfrm>
                <a:off x="-1872716" y="984698"/>
                <a:ext cx="1548680" cy="1650453"/>
              </a:xfrm>
              <a:prstGeom prst="rect">
                <a:avLst/>
              </a:prstGeom>
              <a:noFill/>
            </p:spPr>
            <p:txBody>
              <a:bodyPr wrap="square" lIns="0" tIns="0" rIns="0" bIns="0" rtlCol="0">
                <a:spAutoFit/>
              </a:bodyPr>
              <a:lstStyle/>
              <a:p>
                <a:r>
                  <a:rPr lang="en-GB" sz="1100"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dirty="0">
                  <a:solidFill>
                    <a:srgbClr val="000000"/>
                  </a:solidFill>
                </a:endParaRPr>
              </a:p>
              <a:p>
                <a:r>
                  <a:rPr lang="en-GB" sz="1100" dirty="0">
                    <a:solidFill>
                      <a:srgbClr val="000000"/>
                    </a:solidFill>
                  </a:rPr>
                  <a:t>Do not use the bullet point button to format your text.</a:t>
                </a:r>
              </a:p>
            </p:txBody>
          </p:sp>
          <p:pic>
            <p:nvPicPr>
              <p:cNvPr id="24" name="Picture 23"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19" name="Group 120"/>
            <p:cNvGrpSpPr/>
            <p:nvPr/>
          </p:nvGrpSpPr>
          <p:grpSpPr>
            <a:xfrm>
              <a:off x="6303954" y="562596"/>
              <a:ext cx="540060" cy="540060"/>
              <a:chOff x="6303954" y="562596"/>
              <a:chExt cx="540060" cy="540060"/>
            </a:xfrm>
          </p:grpSpPr>
          <p:sp>
            <p:nvSpPr>
              <p:cNvPr id="21" name="Donut 20"/>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black"/>
                  </a:solidFill>
                </a:endParaRPr>
              </a:p>
            </p:txBody>
          </p:sp>
          <p:pic>
            <p:nvPicPr>
              <p:cNvPr id="22" name="Picture 21"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127497338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image right and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sp>
        <p:nvSpPr>
          <p:cNvPr id="7" name="Text Placeholder 6"/>
          <p:cNvSpPr>
            <a:spLocks noGrp="1"/>
          </p:cNvSpPr>
          <p:nvPr>
            <p:ph type="body" sz="quarter" idx="13" hasCustomPrompt="1"/>
          </p:nvPr>
        </p:nvSpPr>
        <p:spPr>
          <a:xfrm>
            <a:off x="609600" y="2084919"/>
            <a:ext cx="5486400" cy="4032249"/>
          </a:xfrm>
        </p:spPr>
        <p:txBody>
          <a:bodyPr rIns="540000"/>
          <a:lstStyle>
            <a:lvl1pPr>
              <a:defRPr/>
            </a:lvl1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hasCustomPrompt="1"/>
          </p:nvPr>
        </p:nvSpPr>
        <p:spPr>
          <a:xfrm>
            <a:off x="6288021" y="2084919"/>
            <a:ext cx="5279563" cy="4032249"/>
          </a:xfrm>
        </p:spPr>
        <p:txBody>
          <a:bodyPr anchor="ctr">
            <a:normAutofit/>
          </a:bodyPr>
          <a:lstStyle>
            <a:lvl1pPr>
              <a:buNone/>
              <a:defRPr sz="1200">
                <a:solidFill>
                  <a:schemeClr val="tx2"/>
                </a:solidFill>
              </a:defRPr>
            </a:lvl1pPr>
          </a:lstStyle>
          <a:p>
            <a:r>
              <a:rPr lang="en-GB" dirty="0"/>
              <a:t>Insert image &gt;</a:t>
            </a:r>
          </a:p>
        </p:txBody>
      </p:sp>
      <p:cxnSp>
        <p:nvCxnSpPr>
          <p:cNvPr id="20" name="Straight Connector 19"/>
          <p:cNvCxnSpPr/>
          <p:nvPr userDrawn="1"/>
        </p:nvCxnSpPr>
        <p:spPr>
          <a:xfrm flipH="1">
            <a:off x="609600" y="452669"/>
            <a:ext cx="10959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7" name="Picture 16" descr="IAM RoadSmart_Logo_RGB_72dpi.png"/>
          <p:cNvPicPr>
            <a:picLocks noChangeAspect="1"/>
          </p:cNvPicPr>
          <p:nvPr userDrawn="1"/>
        </p:nvPicPr>
        <p:blipFill>
          <a:blip r:embed="rId2" cstate="print"/>
          <a:stretch>
            <a:fillRect/>
          </a:stretch>
        </p:blipFill>
        <p:spPr>
          <a:xfrm>
            <a:off x="10223501" y="656693"/>
            <a:ext cx="1345108" cy="610891"/>
          </a:xfrm>
          <a:prstGeom prst="rect">
            <a:avLst/>
          </a:prstGeom>
        </p:spPr>
      </p:pic>
      <p:grpSp>
        <p:nvGrpSpPr>
          <p:cNvPr id="18" name="Group 11"/>
          <p:cNvGrpSpPr/>
          <p:nvPr userDrawn="1"/>
        </p:nvGrpSpPr>
        <p:grpSpPr>
          <a:xfrm>
            <a:off x="-2160918" y="1073346"/>
            <a:ext cx="2064907" cy="2902681"/>
            <a:chOff x="6195941" y="562596"/>
            <a:chExt cx="1548680" cy="2902681"/>
          </a:xfrm>
        </p:grpSpPr>
        <p:grpSp>
          <p:nvGrpSpPr>
            <p:cNvPr id="21" name="Group 113"/>
            <p:cNvGrpSpPr/>
            <p:nvPr/>
          </p:nvGrpSpPr>
          <p:grpSpPr>
            <a:xfrm>
              <a:off x="6195941" y="832626"/>
              <a:ext cx="1548680" cy="2632651"/>
              <a:chOff x="-1872716" y="660661"/>
              <a:chExt cx="1548680" cy="1974490"/>
            </a:xfrm>
          </p:grpSpPr>
          <p:sp>
            <p:nvSpPr>
              <p:cNvPr id="25" name="TextBox 24"/>
              <p:cNvSpPr txBox="1"/>
              <p:nvPr/>
            </p:nvSpPr>
            <p:spPr>
              <a:xfrm>
                <a:off x="-1872716" y="984698"/>
                <a:ext cx="1548680" cy="1650453"/>
              </a:xfrm>
              <a:prstGeom prst="rect">
                <a:avLst/>
              </a:prstGeom>
              <a:noFill/>
            </p:spPr>
            <p:txBody>
              <a:bodyPr wrap="square" lIns="0" tIns="0" rIns="0" bIns="0" rtlCol="0">
                <a:spAutoFit/>
              </a:bodyPr>
              <a:lstStyle/>
              <a:p>
                <a:r>
                  <a:rPr lang="en-GB" sz="1100"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dirty="0">
                  <a:solidFill>
                    <a:srgbClr val="000000"/>
                  </a:solidFill>
                </a:endParaRPr>
              </a:p>
              <a:p>
                <a:r>
                  <a:rPr lang="en-GB" sz="1100" dirty="0">
                    <a:solidFill>
                      <a:srgbClr val="000000"/>
                    </a:solidFill>
                  </a:rPr>
                  <a:t>Do not use the bullet point button to format your text.</a:t>
                </a:r>
              </a:p>
            </p:txBody>
          </p:sp>
          <p:pic>
            <p:nvPicPr>
              <p:cNvPr id="26" name="Picture 25"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2" name="Group 120"/>
            <p:cNvGrpSpPr/>
            <p:nvPr/>
          </p:nvGrpSpPr>
          <p:grpSpPr>
            <a:xfrm>
              <a:off x="6303954" y="562596"/>
              <a:ext cx="540060" cy="540060"/>
              <a:chOff x="6303954" y="562596"/>
              <a:chExt cx="540060" cy="540060"/>
            </a:xfrm>
          </p:grpSpPr>
          <p:sp>
            <p:nvSpPr>
              <p:cNvPr id="23" name="Donut 22"/>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black"/>
                  </a:solidFill>
                </a:endParaRPr>
              </a:p>
            </p:txBody>
          </p:sp>
          <p:pic>
            <p:nvPicPr>
              <p:cNvPr id="24" name="Picture 23"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398883501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sp>
        <p:nvSpPr>
          <p:cNvPr id="7" name="Text Placeholder 6"/>
          <p:cNvSpPr>
            <a:spLocks noGrp="1"/>
          </p:cNvSpPr>
          <p:nvPr>
            <p:ph type="body" sz="quarter" idx="13" hasCustomPrompt="1"/>
          </p:nvPr>
        </p:nvSpPr>
        <p:spPr>
          <a:xfrm>
            <a:off x="609600" y="2084919"/>
            <a:ext cx="5150363" cy="4032249"/>
          </a:xfrm>
        </p:spPr>
        <p:txBody>
          <a:bodyPr rIns="0"/>
          <a:lstStyle>
            <a:lvl1pPr>
              <a:defRPr/>
            </a:lvl1pPr>
            <a:lvl2pPr marL="266400">
              <a:defRPr sz="1800"/>
            </a:lvl2pPr>
            <a:lvl3pPr marL="44640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a:xfrm flipH="1">
            <a:off x="609600" y="452669"/>
            <a:ext cx="10959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 Placeholder 6"/>
          <p:cNvSpPr>
            <a:spLocks noGrp="1"/>
          </p:cNvSpPr>
          <p:nvPr>
            <p:ph type="body" sz="quarter" idx="14" hasCustomPrompt="1"/>
          </p:nvPr>
        </p:nvSpPr>
        <p:spPr>
          <a:xfrm>
            <a:off x="6384032" y="2084919"/>
            <a:ext cx="5150363" cy="4032249"/>
          </a:xfrm>
        </p:spPr>
        <p:txBody>
          <a:bodyPr rIns="0"/>
          <a:lstStyle>
            <a:lvl1pPr>
              <a:defRPr/>
            </a:lvl1pPr>
            <a:lvl2pPr marL="266400">
              <a:defRPr sz="1800"/>
            </a:lvl2pPr>
            <a:lvl3pPr marL="446400">
              <a:defRPr/>
            </a:lvl3p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2" name="Picture 21" descr="IAM RoadSmart_Logo_RGB_72dpi.png"/>
          <p:cNvPicPr>
            <a:picLocks noChangeAspect="1"/>
          </p:cNvPicPr>
          <p:nvPr userDrawn="1"/>
        </p:nvPicPr>
        <p:blipFill>
          <a:blip r:embed="rId2" cstate="print"/>
          <a:stretch>
            <a:fillRect/>
          </a:stretch>
        </p:blipFill>
        <p:spPr>
          <a:xfrm>
            <a:off x="10223501" y="656693"/>
            <a:ext cx="1345108" cy="610891"/>
          </a:xfrm>
          <a:prstGeom prst="rect">
            <a:avLst/>
          </a:prstGeom>
        </p:spPr>
      </p:pic>
      <p:grpSp>
        <p:nvGrpSpPr>
          <p:cNvPr id="23" name="Group 11"/>
          <p:cNvGrpSpPr/>
          <p:nvPr userDrawn="1"/>
        </p:nvGrpSpPr>
        <p:grpSpPr>
          <a:xfrm>
            <a:off x="-2160918" y="1073346"/>
            <a:ext cx="2064907" cy="2902681"/>
            <a:chOff x="6195941" y="562596"/>
            <a:chExt cx="1548680" cy="2902681"/>
          </a:xfrm>
        </p:grpSpPr>
        <p:grpSp>
          <p:nvGrpSpPr>
            <p:cNvPr id="24" name="Group 113"/>
            <p:cNvGrpSpPr/>
            <p:nvPr/>
          </p:nvGrpSpPr>
          <p:grpSpPr>
            <a:xfrm>
              <a:off x="6195941" y="832626"/>
              <a:ext cx="1548680" cy="2632651"/>
              <a:chOff x="-1872716" y="660661"/>
              <a:chExt cx="1548680" cy="1974490"/>
            </a:xfrm>
          </p:grpSpPr>
          <p:sp>
            <p:nvSpPr>
              <p:cNvPr id="28" name="TextBox 27"/>
              <p:cNvSpPr txBox="1"/>
              <p:nvPr/>
            </p:nvSpPr>
            <p:spPr>
              <a:xfrm>
                <a:off x="-1872716" y="984698"/>
                <a:ext cx="1548680" cy="1650453"/>
              </a:xfrm>
              <a:prstGeom prst="rect">
                <a:avLst/>
              </a:prstGeom>
              <a:noFill/>
            </p:spPr>
            <p:txBody>
              <a:bodyPr wrap="square" lIns="0" tIns="0" rIns="0" bIns="0" rtlCol="0">
                <a:spAutoFit/>
              </a:bodyPr>
              <a:lstStyle/>
              <a:p>
                <a:r>
                  <a:rPr lang="en-GB" sz="1100" dirty="0">
                    <a:solidFill>
                      <a:srgbClr val="000000"/>
                    </a:solidFil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p>
              <a:p>
                <a:endParaRPr lang="en-GB" sz="1100" dirty="0">
                  <a:solidFill>
                    <a:srgbClr val="000000"/>
                  </a:solidFill>
                </a:endParaRPr>
              </a:p>
              <a:p>
                <a:r>
                  <a:rPr lang="en-GB" sz="1100" dirty="0">
                    <a:solidFill>
                      <a:srgbClr val="000000"/>
                    </a:solidFill>
                  </a:rPr>
                  <a:t>Do not use the bullet point button to format your text.</a:t>
                </a:r>
              </a:p>
            </p:txBody>
          </p:sp>
          <p:pic>
            <p:nvPicPr>
              <p:cNvPr id="29" name="Picture 28" descr="icon_information-white.png"/>
              <p:cNvPicPr>
                <a:picLocks noChangeAspect="1"/>
              </p:cNvPicPr>
              <p:nvPr/>
            </p:nvPicPr>
            <p:blipFill>
              <a:blip r:embed="rId3" cstate="print">
                <a:lum bright="-100000"/>
              </a:blip>
              <a:stretch>
                <a:fillRect/>
              </a:stretch>
            </p:blipFill>
            <p:spPr>
              <a:xfrm>
                <a:off x="-1764703" y="660661"/>
                <a:ext cx="121592" cy="240085"/>
              </a:xfrm>
              <a:prstGeom prst="rect">
                <a:avLst/>
              </a:prstGeom>
            </p:spPr>
          </p:pic>
        </p:grpSp>
        <p:grpSp>
          <p:nvGrpSpPr>
            <p:cNvPr id="25" name="Group 120"/>
            <p:cNvGrpSpPr/>
            <p:nvPr/>
          </p:nvGrpSpPr>
          <p:grpSpPr>
            <a:xfrm>
              <a:off x="6303954" y="562596"/>
              <a:ext cx="540060" cy="540060"/>
              <a:chOff x="6303954" y="562596"/>
              <a:chExt cx="540060" cy="540060"/>
            </a:xfrm>
          </p:grpSpPr>
          <p:sp>
            <p:nvSpPr>
              <p:cNvPr id="26" name="Donut 25"/>
              <p:cNvSpPr/>
              <p:nvPr/>
            </p:nvSpPr>
            <p:spPr>
              <a:xfrm>
                <a:off x="6303954" y="562596"/>
                <a:ext cx="540060" cy="54006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black"/>
                  </a:solidFill>
                </a:endParaRPr>
              </a:p>
            </p:txBody>
          </p:sp>
          <p:pic>
            <p:nvPicPr>
              <p:cNvPr id="27" name="Picture 26" descr="increase_indent.png"/>
              <p:cNvPicPr>
                <a:picLocks noChangeAspect="1"/>
              </p:cNvPicPr>
              <p:nvPr/>
            </p:nvPicPr>
            <p:blipFill>
              <a:blip r:embed="rId4" cstate="print">
                <a:lum bright="-100000"/>
              </a:blip>
              <a:stretch>
                <a:fillRect/>
              </a:stretch>
            </p:blipFill>
            <p:spPr>
              <a:xfrm>
                <a:off x="6425212" y="679422"/>
                <a:ext cx="317520" cy="317520"/>
              </a:xfrm>
              <a:prstGeom prst="rect">
                <a:avLst/>
              </a:prstGeom>
            </p:spPr>
          </p:pic>
        </p:grpSp>
      </p:grpSp>
    </p:spTree>
    <p:extLst>
      <p:ext uri="{BB962C8B-B14F-4D97-AF65-F5344CB8AC3E}">
        <p14:creationId xmlns:p14="http://schemas.microsoft.com/office/powerpoint/2010/main" val="191359236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cxnSp>
        <p:nvCxnSpPr>
          <p:cNvPr id="20" name="Straight Connector 19"/>
          <p:cNvCxnSpPr/>
          <p:nvPr userDrawn="1"/>
        </p:nvCxnSpPr>
        <p:spPr>
          <a:xfrm flipH="1">
            <a:off x="609600" y="452669"/>
            <a:ext cx="10959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Table Placeholder 21"/>
          <p:cNvSpPr>
            <a:spLocks noGrp="1"/>
          </p:cNvSpPr>
          <p:nvPr>
            <p:ph type="tbl" sz="quarter" idx="17" hasCustomPrompt="1"/>
          </p:nvPr>
        </p:nvSpPr>
        <p:spPr>
          <a:xfrm>
            <a:off x="620186" y="2084919"/>
            <a:ext cx="10947399" cy="4032249"/>
          </a:xfrm>
        </p:spPr>
        <p:txBody>
          <a:bodyPr lIns="1800000" anchor="ctr">
            <a:normAutofit/>
          </a:bodyPr>
          <a:lstStyle>
            <a:lvl1pPr>
              <a:buNone/>
              <a:defRPr sz="1200">
                <a:solidFill>
                  <a:schemeClr val="tx2"/>
                </a:solidFill>
              </a:defRPr>
            </a:lvl1pPr>
          </a:lstStyle>
          <a:p>
            <a:r>
              <a:rPr lang="en-GB" dirty="0"/>
              <a:t>Click to insert table &gt;</a:t>
            </a:r>
          </a:p>
        </p:txBody>
      </p:sp>
      <p:pic>
        <p:nvPicPr>
          <p:cNvPr id="15" name="Picture 14" descr="IAM RoadSmart_Logo_RGB_72dpi.png"/>
          <p:cNvPicPr>
            <a:picLocks noChangeAspect="1"/>
          </p:cNvPicPr>
          <p:nvPr userDrawn="1"/>
        </p:nvPicPr>
        <p:blipFill>
          <a:blip r:embed="rId2" cstate="print"/>
          <a:stretch>
            <a:fillRect/>
          </a:stretch>
        </p:blipFill>
        <p:spPr>
          <a:xfrm>
            <a:off x="10223501" y="656693"/>
            <a:ext cx="1345108" cy="610891"/>
          </a:xfrm>
          <a:prstGeom prst="rect">
            <a:avLst/>
          </a:prstGeom>
        </p:spPr>
      </p:pic>
      <p:grpSp>
        <p:nvGrpSpPr>
          <p:cNvPr id="16" name="Group 30"/>
          <p:cNvGrpSpPr/>
          <p:nvPr userDrawn="1"/>
        </p:nvGrpSpPr>
        <p:grpSpPr>
          <a:xfrm>
            <a:off x="-2160918" y="1057502"/>
            <a:ext cx="2064907" cy="3433326"/>
            <a:chOff x="-1691380" y="2732371"/>
            <a:chExt cx="1548680" cy="3433326"/>
          </a:xfrm>
        </p:grpSpPr>
        <p:sp>
          <p:nvSpPr>
            <p:cNvPr id="17" name="Donut 16"/>
            <p:cNvSpPr>
              <a:spLocks noChangeAspect="1"/>
            </p:cNvSpPr>
            <p:nvPr/>
          </p:nvSpPr>
          <p:spPr>
            <a:xfrm>
              <a:off x="-1605600" y="2732371"/>
              <a:ext cx="576000" cy="576000"/>
            </a:xfrm>
            <a:prstGeom prst="donut">
              <a:avLst>
                <a:gd name="adj" fmla="val 708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rgbClr val="4D4D4D"/>
                </a:solidFill>
              </a:endParaRPr>
            </a:p>
          </p:txBody>
        </p:sp>
        <p:grpSp>
          <p:nvGrpSpPr>
            <p:cNvPr id="18" name="Group 15"/>
            <p:cNvGrpSpPr/>
            <p:nvPr/>
          </p:nvGrpSpPr>
          <p:grpSpPr>
            <a:xfrm>
              <a:off x="-1691380" y="2803266"/>
              <a:ext cx="1548680" cy="3362431"/>
              <a:chOff x="-1553715" y="3400885"/>
              <a:chExt cx="1719267" cy="3362431"/>
            </a:xfrm>
          </p:grpSpPr>
          <p:pic>
            <p:nvPicPr>
              <p:cNvPr id="21" name="Picture 20" descr="symbol---donut.png"/>
              <p:cNvPicPr>
                <a:picLocks noChangeAspect="1"/>
              </p:cNvPicPr>
              <p:nvPr/>
            </p:nvPicPr>
            <p:blipFill>
              <a:blip r:embed="rId3" cstate="print"/>
              <a:stretch>
                <a:fillRect/>
              </a:stretch>
            </p:blipFill>
            <p:spPr>
              <a:xfrm>
                <a:off x="-1374480" y="3400885"/>
                <a:ext cx="463455" cy="417471"/>
              </a:xfrm>
              <a:prstGeom prst="rect">
                <a:avLst/>
              </a:prstGeom>
            </p:spPr>
          </p:pic>
          <p:pic>
            <p:nvPicPr>
              <p:cNvPr id="29" name="Picture 28" descr="icon_information-white.png"/>
              <p:cNvPicPr>
                <a:picLocks noChangeAspect="1"/>
              </p:cNvPicPr>
              <p:nvPr/>
            </p:nvPicPr>
            <p:blipFill>
              <a:blip r:embed="rId4" cstate="print">
                <a:lum bright="-100000"/>
              </a:blip>
              <a:stretch>
                <a:fillRect/>
              </a:stretch>
            </p:blipFill>
            <p:spPr>
              <a:xfrm>
                <a:off x="-1428202" y="3681287"/>
                <a:ext cx="121592" cy="320113"/>
              </a:xfrm>
              <a:prstGeom prst="rect">
                <a:avLst/>
              </a:prstGeom>
            </p:spPr>
          </p:pic>
          <p:sp>
            <p:nvSpPr>
              <p:cNvPr id="30" name="Rectangle 29"/>
              <p:cNvSpPr/>
              <p:nvPr/>
            </p:nvSpPr>
            <p:spPr>
              <a:xfrm>
                <a:off x="-1553715" y="3962549"/>
                <a:ext cx="1719267" cy="2800767"/>
              </a:xfrm>
              <a:prstGeom prst="rect">
                <a:avLst/>
              </a:prstGeom>
            </p:spPr>
            <p:txBody>
              <a:bodyPr wrap="square" lIns="0" rIns="0">
                <a:spAutoFit/>
              </a:bodyPr>
              <a:lstStyle/>
              <a:p>
                <a:r>
                  <a:rPr lang="en-GB" sz="1100" dirty="0">
                    <a:solidFill>
                      <a:srgbClr val="000000"/>
                    </a:solidFill>
                  </a:rPr>
                  <a:t>To edit the table simply over type the sample text</a:t>
                </a:r>
              </a:p>
              <a:p>
                <a:endParaRPr lang="en-GB" sz="1100" dirty="0">
                  <a:solidFill>
                    <a:srgbClr val="000000"/>
                  </a:solidFill>
                </a:endParaRPr>
              </a:p>
              <a:p>
                <a:r>
                  <a:rPr lang="en-GB" sz="1100" dirty="0">
                    <a:solidFill>
                      <a:srgbClr val="000000"/>
                    </a:solidFill>
                  </a:rPr>
                  <a:t>Alternatively…</a:t>
                </a:r>
              </a:p>
              <a:p>
                <a:r>
                  <a:rPr lang="en-GB" sz="1100" dirty="0">
                    <a:solidFill>
                      <a:srgbClr val="000000"/>
                    </a:solidFill>
                  </a:rPr>
                  <a:t>If you have created a table in Excel delete the example table and the table placeholder on the slide, then go to Excel</a:t>
                </a:r>
              </a:p>
              <a:p>
                <a:r>
                  <a:rPr lang="en-GB" sz="1100" dirty="0">
                    <a:solidFill>
                      <a:srgbClr val="000000"/>
                    </a:solidFill>
                  </a:rPr>
                  <a:t>select the data…</a:t>
                </a:r>
              </a:p>
              <a:p>
                <a:r>
                  <a:rPr lang="en-GB" sz="1100" dirty="0">
                    <a:solidFill>
                      <a:srgbClr val="000000"/>
                    </a:solidFill>
                  </a:rPr>
                  <a:t>&gt;Right click on the table</a:t>
                </a:r>
              </a:p>
              <a:p>
                <a:r>
                  <a:rPr lang="en-GB" sz="1100" dirty="0">
                    <a:solidFill>
                      <a:srgbClr val="000000"/>
                    </a:solidFill>
                  </a:rPr>
                  <a:t>&gt;’Copy’</a:t>
                </a:r>
              </a:p>
              <a:p>
                <a:r>
                  <a:rPr lang="en-GB" sz="1100" dirty="0">
                    <a:solidFill>
                      <a:srgbClr val="000000"/>
                    </a:solidFill>
                  </a:rPr>
                  <a:t>  (Go to your PowerPoint file)</a:t>
                </a:r>
              </a:p>
              <a:p>
                <a:r>
                  <a:rPr lang="en-GB" sz="1100" dirty="0">
                    <a:solidFill>
                      <a:srgbClr val="000000"/>
                    </a:solidFill>
                  </a:rPr>
                  <a:t>&gt;’Paste’ table into  relevant slide and  format the style accordingly</a:t>
                </a:r>
              </a:p>
              <a:p>
                <a:endParaRPr lang="en-GB" sz="1100" dirty="0">
                  <a:solidFill>
                    <a:srgbClr val="000000"/>
                  </a:solidFill>
                </a:endParaRPr>
              </a:p>
              <a:p>
                <a:endParaRPr lang="en-GB" sz="1100" dirty="0">
                  <a:solidFill>
                    <a:srgbClr val="000000"/>
                  </a:solidFill>
                </a:endParaRPr>
              </a:p>
            </p:txBody>
          </p:sp>
        </p:grpSp>
      </p:grpSp>
    </p:spTree>
    <p:extLst>
      <p:ext uri="{BB962C8B-B14F-4D97-AF65-F5344CB8AC3E}">
        <p14:creationId xmlns:p14="http://schemas.microsoft.com/office/powerpoint/2010/main" val="395852449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cxnSp>
        <p:nvCxnSpPr>
          <p:cNvPr id="20" name="Straight Connector 19"/>
          <p:cNvCxnSpPr/>
          <p:nvPr userDrawn="1"/>
        </p:nvCxnSpPr>
        <p:spPr>
          <a:xfrm flipH="1">
            <a:off x="609600" y="452669"/>
            <a:ext cx="10959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7" descr="IAM RoadSmart_Logo_RGB_72dpi.png"/>
          <p:cNvPicPr>
            <a:picLocks noChangeAspect="1"/>
          </p:cNvPicPr>
          <p:nvPr userDrawn="1"/>
        </p:nvPicPr>
        <p:blipFill>
          <a:blip r:embed="rId2" cstate="print"/>
          <a:stretch>
            <a:fillRect/>
          </a:stretch>
        </p:blipFill>
        <p:spPr>
          <a:xfrm>
            <a:off x="10223501" y="656693"/>
            <a:ext cx="1345108" cy="610891"/>
          </a:xfrm>
          <a:prstGeom prst="rect">
            <a:avLst/>
          </a:prstGeom>
        </p:spPr>
      </p:pic>
    </p:spTree>
    <p:extLst>
      <p:ext uri="{BB962C8B-B14F-4D97-AF65-F5344CB8AC3E}">
        <p14:creationId xmlns:p14="http://schemas.microsoft.com/office/powerpoint/2010/main" val="427988887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cxnSp>
        <p:nvCxnSpPr>
          <p:cNvPr id="20" name="Straight Connector 19"/>
          <p:cNvCxnSpPr/>
          <p:nvPr userDrawn="1"/>
        </p:nvCxnSpPr>
        <p:spPr>
          <a:xfrm flipH="1">
            <a:off x="609600" y="452669"/>
            <a:ext cx="10959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6" descr="IAM RoadSmart_Logo_RGB_72dpi.png"/>
          <p:cNvPicPr>
            <a:picLocks noChangeAspect="1"/>
          </p:cNvPicPr>
          <p:nvPr userDrawn="1"/>
        </p:nvPicPr>
        <p:blipFill>
          <a:blip r:embed="rId2" cstate="print"/>
          <a:stretch>
            <a:fillRect/>
          </a:stretch>
        </p:blipFill>
        <p:spPr>
          <a:xfrm>
            <a:off x="10223501" y="656693"/>
            <a:ext cx="1345108" cy="610891"/>
          </a:xfrm>
          <a:prstGeom prst="rect">
            <a:avLst/>
          </a:prstGeom>
        </p:spPr>
      </p:pic>
    </p:spTree>
    <p:extLst>
      <p:ext uri="{BB962C8B-B14F-4D97-AF65-F5344CB8AC3E}">
        <p14:creationId xmlns:p14="http://schemas.microsoft.com/office/powerpoint/2010/main" val="378957323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cxnSp>
        <p:nvCxnSpPr>
          <p:cNvPr id="20" name="Straight Connector 19"/>
          <p:cNvCxnSpPr/>
          <p:nvPr userDrawn="1"/>
        </p:nvCxnSpPr>
        <p:spPr>
          <a:xfrm flipH="1">
            <a:off x="609600" y="452669"/>
            <a:ext cx="10959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Media Placeholder 7"/>
          <p:cNvSpPr>
            <a:spLocks noGrp="1"/>
          </p:cNvSpPr>
          <p:nvPr>
            <p:ph type="media" sz="quarter" idx="13" hasCustomPrompt="1"/>
          </p:nvPr>
        </p:nvSpPr>
        <p:spPr>
          <a:xfrm>
            <a:off x="620184" y="1872494"/>
            <a:ext cx="8212667" cy="3464719"/>
          </a:xfrm>
          <a:blipFill dpi="0" rotWithShape="1">
            <a:blip r:embed="rId2" cstate="print">
              <a:alphaModFix amt="20000"/>
            </a:blip>
            <a:srcRect/>
            <a:stretch>
              <a:fillRect/>
            </a:stretch>
          </a:blipFill>
        </p:spPr>
        <p:txBody>
          <a:bodyPr anchor="ctr">
            <a:normAutofit/>
          </a:bodyPr>
          <a:lstStyle>
            <a:lvl1pPr marL="0" indent="0">
              <a:buNone/>
              <a:defRPr sz="1200" baseline="0">
                <a:solidFill>
                  <a:schemeClr val="tx2"/>
                </a:solidFill>
              </a:defRPr>
            </a:lvl1pPr>
          </a:lstStyle>
          <a:p>
            <a:r>
              <a:rPr lang="en-GB" dirty="0"/>
              <a:t>Click to insert video &gt;</a:t>
            </a:r>
          </a:p>
        </p:txBody>
      </p:sp>
      <p:pic>
        <p:nvPicPr>
          <p:cNvPr id="16" name="Picture 15" descr="IAM RoadSmart_Logo_RGB_72dpi.png"/>
          <p:cNvPicPr>
            <a:picLocks noChangeAspect="1"/>
          </p:cNvPicPr>
          <p:nvPr userDrawn="1"/>
        </p:nvPicPr>
        <p:blipFill>
          <a:blip r:embed="rId3" cstate="print"/>
          <a:stretch>
            <a:fillRect/>
          </a:stretch>
        </p:blipFill>
        <p:spPr>
          <a:xfrm>
            <a:off x="10223501" y="656693"/>
            <a:ext cx="1345108" cy="610891"/>
          </a:xfrm>
          <a:prstGeom prst="rect">
            <a:avLst/>
          </a:prstGeom>
        </p:spPr>
      </p:pic>
      <p:grpSp>
        <p:nvGrpSpPr>
          <p:cNvPr id="27" name="Group 26"/>
          <p:cNvGrpSpPr/>
          <p:nvPr userDrawn="1"/>
        </p:nvGrpSpPr>
        <p:grpSpPr>
          <a:xfrm>
            <a:off x="-2160918" y="1029428"/>
            <a:ext cx="2064907" cy="4325493"/>
            <a:chOff x="-1872716" y="2511865"/>
            <a:chExt cx="1548680" cy="4325493"/>
          </a:xfrm>
        </p:grpSpPr>
        <p:sp>
          <p:nvSpPr>
            <p:cNvPr id="28" name="Oval 27"/>
            <p:cNvSpPr/>
            <p:nvPr/>
          </p:nvSpPr>
          <p:spPr>
            <a:xfrm>
              <a:off x="-1781739" y="2511865"/>
              <a:ext cx="629103" cy="6291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grpSp>
          <p:nvGrpSpPr>
            <p:cNvPr id="29" name="Group 66"/>
            <p:cNvGrpSpPr/>
            <p:nvPr/>
          </p:nvGrpSpPr>
          <p:grpSpPr>
            <a:xfrm>
              <a:off x="-1872716" y="2636912"/>
              <a:ext cx="1548680" cy="4200446"/>
              <a:chOff x="-1382920" y="881001"/>
              <a:chExt cx="1311932" cy="4200446"/>
            </a:xfrm>
          </p:grpSpPr>
          <p:grpSp>
            <p:nvGrpSpPr>
              <p:cNvPr id="30" name="Group 32"/>
              <p:cNvGrpSpPr/>
              <p:nvPr/>
            </p:nvGrpSpPr>
            <p:grpSpPr>
              <a:xfrm>
                <a:off x="-1368151" y="881001"/>
                <a:ext cx="1297163" cy="4200446"/>
                <a:chOff x="-1872715" y="500478"/>
                <a:chExt cx="1297163" cy="3150339"/>
              </a:xfrm>
            </p:grpSpPr>
            <p:pic>
              <p:nvPicPr>
                <p:cNvPr id="32" name="Picture 31" descr="icon_camera_circle.png"/>
                <p:cNvPicPr>
                  <a:picLocks/>
                </p:cNvPicPr>
                <p:nvPr/>
              </p:nvPicPr>
              <p:blipFill>
                <a:blip r:embed="rId4" cstate="print"/>
                <a:stretch>
                  <a:fillRect/>
                </a:stretch>
              </p:blipFill>
              <p:spPr>
                <a:xfrm>
                  <a:off x="-1716184" y="500478"/>
                  <a:ext cx="316701" cy="280389"/>
                </a:xfrm>
                <a:prstGeom prst="rect">
                  <a:avLst/>
                </a:prstGeom>
                <a:noFill/>
                <a:ln>
                  <a:noFill/>
                </a:ln>
              </p:spPr>
            </p:pic>
            <p:sp>
              <p:nvSpPr>
                <p:cNvPr id="33" name="TextBox 32"/>
                <p:cNvSpPr txBox="1"/>
                <p:nvPr/>
              </p:nvSpPr>
              <p:spPr>
                <a:xfrm>
                  <a:off x="-1872715" y="984699"/>
                  <a:ext cx="1297163" cy="2666118"/>
                </a:xfrm>
                <a:prstGeom prst="rect">
                  <a:avLst/>
                </a:prstGeom>
                <a:noFill/>
              </p:spPr>
              <p:txBody>
                <a:bodyPr wrap="square" lIns="0" tIns="0" rIns="0" bIns="0" rtlCol="0">
                  <a:spAutoFit/>
                </a:bodyPr>
                <a:lstStyle/>
                <a:p>
                  <a:r>
                    <a:rPr lang="en-GB" sz="1100" dirty="0">
                      <a:solidFill>
                        <a:srgbClr val="000000"/>
                      </a:solidFill>
                    </a:rPr>
                    <a:t>When inserting a video file (by clicking the icon shown) always ensure that when saving and circulating the PowerPoint file that the video file is also sent (as a separate file). The recipient of both the PowerPoint file and the Video file should save both files in the same location (as the same file names) to ensure the PowerPoint file finds the video file to play.</a:t>
                  </a:r>
                </a:p>
                <a:p>
                  <a:endParaRPr lang="en-GB" sz="1100" dirty="0">
                    <a:solidFill>
                      <a:srgbClr val="000000"/>
                    </a:solidFill>
                  </a:endParaRPr>
                </a:p>
                <a:p>
                  <a:endParaRPr lang="en-GB" sz="1100" dirty="0">
                    <a:solidFill>
                      <a:srgbClr val="000000"/>
                    </a:solidFill>
                  </a:endParaRPr>
                </a:p>
                <a:p>
                  <a:r>
                    <a:rPr lang="en-GB" sz="1100" dirty="0">
                      <a:solidFill>
                        <a:srgbClr val="000000"/>
                      </a:solidFill>
                    </a:rPr>
                    <a:t>You should always double check the recipient can play the selected video file type other wise the video may not play in the presentation.</a:t>
                  </a:r>
                </a:p>
                <a:p>
                  <a:endParaRPr lang="en-GB" sz="1100" dirty="0">
                    <a:solidFill>
                      <a:srgbClr val="000000"/>
                    </a:solidFill>
                  </a:endParaRPr>
                </a:p>
              </p:txBody>
            </p:sp>
            <p:pic>
              <p:nvPicPr>
                <p:cNvPr id="34" name="Picture 33" descr="icon_information-white.png"/>
                <p:cNvPicPr>
                  <a:picLocks noChangeAspect="1"/>
                </p:cNvPicPr>
                <p:nvPr/>
              </p:nvPicPr>
              <p:blipFill>
                <a:blip r:embed="rId5" cstate="screen">
                  <a:lum bright="-100000"/>
                </a:blip>
                <a:stretch>
                  <a:fillRect/>
                </a:stretch>
              </p:blipFill>
              <p:spPr>
                <a:xfrm>
                  <a:off x="-1764703" y="660661"/>
                  <a:ext cx="121592" cy="240085"/>
                </a:xfrm>
                <a:prstGeom prst="rect">
                  <a:avLst/>
                </a:prstGeom>
              </p:spPr>
            </p:pic>
          </p:grpSp>
          <p:pic>
            <p:nvPicPr>
              <p:cNvPr id="31" name="Picture 30" descr="alert-icon.png"/>
              <p:cNvPicPr>
                <a:picLocks/>
              </p:cNvPicPr>
              <p:nvPr/>
            </p:nvPicPr>
            <p:blipFill>
              <a:blip r:embed="rId6" cstate="screen">
                <a:lum bright="-99000"/>
              </a:blip>
              <a:stretch>
                <a:fillRect/>
              </a:stretch>
            </p:blipFill>
            <p:spPr>
              <a:xfrm>
                <a:off x="-1382920" y="4250572"/>
                <a:ext cx="240924" cy="285802"/>
              </a:xfrm>
              <a:prstGeom prst="rect">
                <a:avLst/>
              </a:prstGeom>
            </p:spPr>
          </p:pic>
        </p:grpSp>
      </p:grpSp>
    </p:spTree>
    <p:extLst>
      <p:ext uri="{BB962C8B-B14F-4D97-AF65-F5344CB8AC3E}">
        <p14:creationId xmlns:p14="http://schemas.microsoft.com/office/powerpoint/2010/main" val="285816872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p:cNvSpPr>
            <a:spLocks noGrp="1"/>
          </p:cNvSpPr>
          <p:nvPr>
            <p:ph type="title" hasCustomPrompt="1"/>
          </p:nvPr>
        </p:nvSpPr>
        <p:spPr>
          <a:xfrm>
            <a:off x="609601" y="2420890"/>
            <a:ext cx="9613900" cy="2013927"/>
          </a:xfrm>
        </p:spPr>
        <p:txBody>
          <a:bodyPr anchor="ctr">
            <a:noAutofit/>
          </a:bodyPr>
          <a:lstStyle>
            <a:lvl1pPr>
              <a:defRPr sz="3500">
                <a:solidFill>
                  <a:schemeClr val="bg1"/>
                </a:solidFill>
              </a:defRPr>
            </a:lvl1pPr>
          </a:lstStyle>
          <a:p>
            <a:r>
              <a:rPr lang="en-US" dirty="0"/>
              <a:t>Click to edit divider title</a:t>
            </a:r>
            <a:endParaRPr lang="en-GB" dirty="0"/>
          </a:p>
        </p:txBody>
      </p:sp>
      <p:sp>
        <p:nvSpPr>
          <p:cNvPr id="3" name="Date Placeholder 2"/>
          <p:cNvSpPr>
            <a:spLocks noGrp="1"/>
          </p:cNvSpPr>
          <p:nvPr>
            <p:ph type="dt" sz="half" idx="10"/>
          </p:nvPr>
        </p:nvSpPr>
        <p:spPr/>
        <p:txBody>
          <a:bodyPr/>
          <a:lstStyle/>
          <a:p>
            <a:endParaRPr lang="en-GB">
              <a:solidFill>
                <a:srgbClr val="74D0F6"/>
              </a:solidFill>
            </a:endParaRPr>
          </a:p>
        </p:txBody>
      </p:sp>
      <p:sp>
        <p:nvSpPr>
          <p:cNvPr id="4" name="Footer Placeholder 3"/>
          <p:cNvSpPr>
            <a:spLocks noGrp="1"/>
          </p:cNvSpPr>
          <p:nvPr>
            <p:ph type="ftr" sz="quarter" idx="11"/>
          </p:nvPr>
        </p:nvSpPr>
        <p:spPr/>
        <p:txBody>
          <a:bodyPr/>
          <a:lstStyle/>
          <a:p>
            <a:r>
              <a:rPr lang="en-GB">
                <a:solidFill>
                  <a:srgbClr val="74D0F6"/>
                </a:solidFill>
              </a:rPr>
              <a:t>This is where any footer information would be placed</a:t>
            </a:r>
          </a:p>
        </p:txBody>
      </p:sp>
      <p:sp>
        <p:nvSpPr>
          <p:cNvPr id="5" name="Slide Number Placeholder 4"/>
          <p:cNvSpPr>
            <a:spLocks noGrp="1"/>
          </p:cNvSpPr>
          <p:nvPr>
            <p:ph type="sldNum" sz="quarter" idx="12"/>
          </p:nvPr>
        </p:nvSpPr>
        <p:spPr/>
        <p:txBody>
          <a:body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pic>
        <p:nvPicPr>
          <p:cNvPr id="8" name="Picture 7" descr="IAM RoadSmart_Logo_RGB_72dpi.png"/>
          <p:cNvPicPr>
            <a:picLocks noChangeAspect="1"/>
          </p:cNvPicPr>
          <p:nvPr userDrawn="1"/>
        </p:nvPicPr>
        <p:blipFill>
          <a:blip r:embed="rId2" cstate="print">
            <a:lum bright="100000"/>
          </a:blip>
          <a:stretch>
            <a:fillRect/>
          </a:stretch>
        </p:blipFill>
        <p:spPr>
          <a:xfrm>
            <a:off x="10223501" y="656693"/>
            <a:ext cx="1345108" cy="610891"/>
          </a:xfrm>
          <a:prstGeom prst="rect">
            <a:avLst/>
          </a:prstGeom>
        </p:spPr>
      </p:pic>
    </p:spTree>
    <p:extLst>
      <p:ext uri="{BB962C8B-B14F-4D97-AF65-F5344CB8AC3E}">
        <p14:creationId xmlns:p14="http://schemas.microsoft.com/office/powerpoint/2010/main" val="3622193840"/>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2668"/>
            <a:ext cx="8223251" cy="1147533"/>
          </a:xfrm>
          <a:prstGeom prst="rect">
            <a:avLst/>
          </a:prstGeom>
        </p:spPr>
        <p:txBody>
          <a:bodyPr vert="horz" lIns="0" tIns="0" rIns="0" bIns="0" rtlCol="0" anchor="t">
            <a:normAutofit/>
          </a:bodyPr>
          <a:lstStyle/>
          <a:p>
            <a:r>
              <a:rPr lang="en-US" dirty="0"/>
              <a:t>Click to edit title</a:t>
            </a:r>
            <a:endParaRPr lang="en-GB" dirty="0"/>
          </a:p>
        </p:txBody>
      </p:sp>
      <p:sp>
        <p:nvSpPr>
          <p:cNvPr id="3" name="Text Placeholder 2"/>
          <p:cNvSpPr>
            <a:spLocks noGrp="1"/>
          </p:cNvSpPr>
          <p:nvPr>
            <p:ph type="body" idx="1"/>
          </p:nvPr>
        </p:nvSpPr>
        <p:spPr>
          <a:xfrm>
            <a:off x="609602" y="2084917"/>
            <a:ext cx="9613900" cy="4022400"/>
          </a:xfrm>
          <a:prstGeom prst="rect">
            <a:avLst/>
          </a:prstGeom>
        </p:spPr>
        <p:txBody>
          <a:bodyPr vert="horz" lIns="0" tIns="0" rIns="0" bIns="0" rtlCol="0">
            <a:normAutofit/>
          </a:bodyPr>
          <a:lstStyle/>
          <a:p>
            <a:pPr lvl="0"/>
            <a:r>
              <a:rPr lang="en-US" dirty="0"/>
              <a:t>Click to edit body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endParaRPr lang="en-GB" dirty="0"/>
          </a:p>
        </p:txBody>
      </p:sp>
      <p:sp>
        <p:nvSpPr>
          <p:cNvPr id="4" name="Date Placeholder 3"/>
          <p:cNvSpPr>
            <a:spLocks noGrp="1"/>
          </p:cNvSpPr>
          <p:nvPr>
            <p:ph type="dt" sz="half" idx="2"/>
          </p:nvPr>
        </p:nvSpPr>
        <p:spPr>
          <a:xfrm>
            <a:off x="609600" y="164637"/>
            <a:ext cx="5486400" cy="240000"/>
          </a:xfrm>
          <a:prstGeom prst="rect">
            <a:avLst/>
          </a:prstGeom>
        </p:spPr>
        <p:txBody>
          <a:bodyPr vert="horz" lIns="0" tIns="0" rIns="0" bIns="0" rtlCol="0" anchor="ctr"/>
          <a:lstStyle>
            <a:lvl1pPr algn="l">
              <a:defRPr sz="1000">
                <a:solidFill>
                  <a:schemeClr val="accent3"/>
                </a:solidFill>
              </a:defRPr>
            </a:lvl1pPr>
          </a:lstStyle>
          <a:p>
            <a:endParaRPr lang="en-GB">
              <a:solidFill>
                <a:srgbClr val="74D0F6"/>
              </a:solidFill>
            </a:endParaRPr>
          </a:p>
        </p:txBody>
      </p:sp>
      <p:sp>
        <p:nvSpPr>
          <p:cNvPr id="5" name="Footer Placeholder 4"/>
          <p:cNvSpPr>
            <a:spLocks noGrp="1"/>
          </p:cNvSpPr>
          <p:nvPr>
            <p:ph type="ftr" sz="quarter" idx="3"/>
          </p:nvPr>
        </p:nvSpPr>
        <p:spPr>
          <a:xfrm>
            <a:off x="620184" y="6166147"/>
            <a:ext cx="8212667" cy="239184"/>
          </a:xfrm>
          <a:prstGeom prst="rect">
            <a:avLst/>
          </a:prstGeom>
        </p:spPr>
        <p:txBody>
          <a:bodyPr vert="horz" lIns="0" tIns="0" rIns="0" bIns="0" rtlCol="0" anchor="ctr">
            <a:normAutofit/>
          </a:bodyPr>
          <a:lstStyle>
            <a:lvl1pPr algn="l">
              <a:defRPr sz="900">
                <a:solidFill>
                  <a:schemeClr val="accent3"/>
                </a:solidFill>
              </a:defRPr>
            </a:lvl1pPr>
          </a:lstStyle>
          <a:p>
            <a:r>
              <a:rPr lang="en-GB">
                <a:solidFill>
                  <a:srgbClr val="74D0F6"/>
                </a:solidFill>
              </a:rPr>
              <a:t>This is where any footer information would be placed</a:t>
            </a:r>
            <a:endParaRPr lang="en-GB" dirty="0">
              <a:solidFill>
                <a:srgbClr val="74D0F6"/>
              </a:solidFill>
            </a:endParaRPr>
          </a:p>
        </p:txBody>
      </p:sp>
      <p:sp>
        <p:nvSpPr>
          <p:cNvPr id="6" name="Slide Number Placeholder 5"/>
          <p:cNvSpPr>
            <a:spLocks noGrp="1"/>
          </p:cNvSpPr>
          <p:nvPr>
            <p:ph type="sldNum" sz="quarter" idx="4"/>
          </p:nvPr>
        </p:nvSpPr>
        <p:spPr>
          <a:xfrm>
            <a:off x="620184" y="6356351"/>
            <a:ext cx="5475816" cy="240000"/>
          </a:xfrm>
          <a:prstGeom prst="rect">
            <a:avLst/>
          </a:prstGeom>
        </p:spPr>
        <p:txBody>
          <a:bodyPr vert="horz" lIns="0" tIns="0" rIns="0" bIns="0" rtlCol="0" anchor="ctr"/>
          <a:lstStyle>
            <a:lvl1pPr algn="l">
              <a:defRPr sz="900">
                <a:solidFill>
                  <a:schemeClr val="accent3"/>
                </a:solidFill>
              </a:defRPr>
            </a:lvl1pPr>
          </a:lstStyle>
          <a:p>
            <a:r>
              <a:rPr lang="en-GB" dirty="0">
                <a:solidFill>
                  <a:srgbClr val="74D0F6"/>
                </a:solidFill>
              </a:rPr>
              <a:t>Page </a:t>
            </a:r>
            <a:fld id="{780C4732-A6F7-44CF-9DF7-E38B16CA62E7}" type="slidenum">
              <a:rPr lang="en-GB" smtClean="0">
                <a:solidFill>
                  <a:srgbClr val="74D0F6"/>
                </a:solidFill>
              </a:rPr>
              <a:pPr/>
              <a:t>‹#›</a:t>
            </a:fld>
            <a:endParaRPr lang="en-GB" dirty="0">
              <a:solidFill>
                <a:srgbClr val="74D0F6"/>
              </a:solidFill>
            </a:endParaRPr>
          </a:p>
        </p:txBody>
      </p:sp>
    </p:spTree>
    <p:extLst>
      <p:ext uri="{BB962C8B-B14F-4D97-AF65-F5344CB8AC3E}">
        <p14:creationId xmlns:p14="http://schemas.microsoft.com/office/powerpoint/2010/main" val="237147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914400" rtl="0" eaLnBrk="1" latinLnBrk="0" hangingPunct="1">
        <a:spcBef>
          <a:spcPct val="0"/>
        </a:spcBef>
        <a:buNone/>
        <a:defRPr sz="2700" b="1" kern="1200">
          <a:solidFill>
            <a:schemeClr val="tx2"/>
          </a:solidFill>
          <a:latin typeface="+mj-lt"/>
          <a:ea typeface="+mj-ea"/>
          <a:cs typeface="+mj-cs"/>
        </a:defRPr>
      </a:lvl1pPr>
    </p:titleStyle>
    <p:bodyStyle>
      <a:lvl1pPr marL="180000" indent="-180000" algn="l" defTabSz="914400" rtl="0" eaLnBrk="1" latinLnBrk="0" hangingPunct="1">
        <a:spcBef>
          <a:spcPts val="400"/>
        </a:spcBef>
        <a:spcAft>
          <a:spcPts val="400"/>
        </a:spcAft>
        <a:buClr>
          <a:schemeClr val="tx2"/>
        </a:buClr>
        <a:buFont typeface="Arial" pitchFamily="34" charset="0"/>
        <a:buChar char="•"/>
        <a:defRPr sz="2200" kern="1200">
          <a:solidFill>
            <a:schemeClr val="tx1"/>
          </a:solidFill>
          <a:latin typeface="+mn-lt"/>
          <a:ea typeface="+mn-ea"/>
          <a:cs typeface="+mn-cs"/>
        </a:defRPr>
      </a:lvl1pPr>
      <a:lvl2pPr marL="0" indent="0" algn="l" defTabSz="914400" rtl="0" eaLnBrk="1" latinLnBrk="0" hangingPunct="1">
        <a:spcBef>
          <a:spcPts val="400"/>
        </a:spcBef>
        <a:spcAft>
          <a:spcPts val="400"/>
        </a:spcAft>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600"/>
        </a:spcBef>
        <a:spcAft>
          <a:spcPts val="600"/>
        </a:spcAft>
        <a:buFont typeface="Arial" pitchFamily="34" charset="0"/>
        <a:buNone/>
        <a:defRPr sz="1200" kern="1200">
          <a:solidFill>
            <a:schemeClr val="tx2"/>
          </a:solidFill>
          <a:latin typeface="+mn-lt"/>
          <a:ea typeface="+mn-ea"/>
          <a:cs typeface="+mn-cs"/>
        </a:defRPr>
      </a:lvl3pPr>
      <a:lvl4pPr marL="0" indent="0" algn="l" defTabSz="914400" rtl="0" eaLnBrk="1" latinLnBrk="0" hangingPunct="1">
        <a:spcBef>
          <a:spcPts val="600"/>
        </a:spcBef>
        <a:spcAft>
          <a:spcPts val="600"/>
        </a:spcAft>
        <a:buFont typeface="Arial" pitchFamily="34" charset="0"/>
        <a:buNone/>
        <a:defRPr sz="1100" kern="1200">
          <a:solidFill>
            <a:schemeClr val="tx1"/>
          </a:solidFill>
          <a:latin typeface="+mn-lt"/>
          <a:ea typeface="+mn-ea"/>
          <a:cs typeface="+mn-cs"/>
        </a:defRPr>
      </a:lvl4pPr>
      <a:lvl5pPr marL="0" indent="0" algn="l" defTabSz="914400" rtl="0" eaLnBrk="1" latinLnBrk="0" hangingPunct="1">
        <a:spcBef>
          <a:spcPts val="800"/>
        </a:spcBef>
        <a:spcAft>
          <a:spcPts val="800"/>
        </a:spcAft>
        <a:buFont typeface="Arial" pitchFamily="34" charset="0"/>
        <a:buNone/>
        <a:defRPr sz="1600" kern="1200">
          <a:solidFill>
            <a:schemeClr val="tx2"/>
          </a:solidFill>
          <a:latin typeface="+mn-lt"/>
          <a:ea typeface="+mn-ea"/>
          <a:cs typeface="+mn-cs"/>
        </a:defRPr>
      </a:lvl5pPr>
      <a:lvl6pPr marL="0" indent="0" algn="l" defTabSz="914400" rtl="0" eaLnBrk="1" latinLnBrk="0" hangingPunct="1">
        <a:spcBef>
          <a:spcPts val="800"/>
        </a:spcBef>
        <a:spcAft>
          <a:spcPts val="800"/>
        </a:spcAft>
        <a:buFont typeface="Arial" pitchFamily="34" charset="0"/>
        <a:buNone/>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jpg"/><Relationship Id="rId4" Type="http://schemas.openxmlformats.org/officeDocument/2006/relationships/image" Target="../media/image71.png"/><Relationship Id="rId9" Type="http://schemas.openxmlformats.org/officeDocument/2006/relationships/image" Target="../media/image76.jp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8.jpeg"/><Relationship Id="rId7" Type="http://schemas.openxmlformats.org/officeDocument/2006/relationships/image" Target="../media/image75.jp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86.jp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84374" y="658365"/>
            <a:ext cx="8223251" cy="720000"/>
          </a:xfrm>
        </p:spPr>
        <p:txBody>
          <a:bodyPr>
            <a:normAutofit/>
          </a:bodyPr>
          <a:lstStyle/>
          <a:p>
            <a:r>
              <a:rPr lang="en-GB" dirty="0"/>
              <a:t>Ambassadors within IAM RoadSmart</a:t>
            </a:r>
          </a:p>
        </p:txBody>
      </p:sp>
      <p:sp>
        <p:nvSpPr>
          <p:cNvPr id="6" name="Text Placeholder 5"/>
          <p:cNvSpPr>
            <a:spLocks noGrp="1"/>
          </p:cNvSpPr>
          <p:nvPr>
            <p:ph type="body" sz="quarter" idx="21"/>
          </p:nvPr>
        </p:nvSpPr>
        <p:spPr/>
        <p:txBody>
          <a:bodyPr/>
          <a:lstStyle/>
          <a:p>
            <a:r>
              <a:rPr lang="en-GB" dirty="0"/>
              <a:t>IAM RoadSmart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643" y="1459226"/>
            <a:ext cx="7190015" cy="5398775"/>
          </a:xfrm>
          <a:prstGeom prst="rect">
            <a:avLst/>
          </a:prstGeom>
          <a:ln>
            <a:noFill/>
          </a:ln>
          <a:effectLst>
            <a:softEdge rad="112500"/>
          </a:effectLst>
        </p:spPr>
      </p:pic>
    </p:spTree>
    <p:extLst>
      <p:ext uri="{BB962C8B-B14F-4D97-AF65-F5344CB8AC3E}">
        <p14:creationId xmlns:p14="http://schemas.microsoft.com/office/powerpoint/2010/main" val="40780884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 we reach younger people to get the best results?</a:t>
            </a:r>
          </a:p>
        </p:txBody>
      </p:sp>
      <p:sp>
        <p:nvSpPr>
          <p:cNvPr id="3" name="Text Placeholder 2"/>
          <p:cNvSpPr>
            <a:spLocks noGrp="1"/>
          </p:cNvSpPr>
          <p:nvPr>
            <p:ph type="body" sz="quarter" idx="13"/>
          </p:nvPr>
        </p:nvSpPr>
        <p:spPr>
          <a:xfrm>
            <a:off x="609602" y="1671419"/>
            <a:ext cx="9613900" cy="4459818"/>
          </a:xfrm>
        </p:spPr>
        <p:txBody>
          <a:bodyPr>
            <a:noAutofit/>
          </a:bodyPr>
          <a:lstStyle/>
          <a:p>
            <a:pPr marL="0" indent="0">
              <a:buNone/>
            </a:pPr>
            <a:r>
              <a:rPr lang="en-GB" sz="2400" b="1" u="sng" dirty="0">
                <a:solidFill>
                  <a:srgbClr val="002060"/>
                </a:solidFill>
                <a:latin typeface="Helvetica" panose="020B0604020202020204" pitchFamily="34" charset="0"/>
                <a:cs typeface="Helvetica" panose="020B0604020202020204" pitchFamily="34" charset="0"/>
              </a:rPr>
              <a:t>Positivity</a:t>
            </a:r>
            <a:r>
              <a:rPr lang="en-GB" sz="2400" dirty="0">
                <a:solidFill>
                  <a:srgbClr val="002060"/>
                </a:solidFill>
                <a:latin typeface="Helvetica" panose="020B0604020202020204" pitchFamily="34" charset="0"/>
                <a:cs typeface="Helvetica" panose="020B0604020202020204" pitchFamily="34" charset="0"/>
              </a:rPr>
              <a:t> </a:t>
            </a:r>
          </a:p>
          <a:p>
            <a:pPr marL="0" indent="0">
              <a:buNone/>
            </a:pPr>
            <a:r>
              <a:rPr lang="en-GB" sz="2400" dirty="0">
                <a:solidFill>
                  <a:srgbClr val="002060"/>
                </a:solidFill>
                <a:latin typeface="Helvetica" panose="020B0604020202020204" pitchFamily="34" charset="0"/>
                <a:cs typeface="Helvetica" panose="020B0604020202020204" pitchFamily="34" charset="0"/>
              </a:rPr>
              <a:t>“Don’t use your phone at the wheel” </a:t>
            </a:r>
            <a:br>
              <a:rPr lang="en-GB" sz="2400" dirty="0">
                <a:solidFill>
                  <a:srgbClr val="002060"/>
                </a:solidFill>
                <a:latin typeface="Helvetica" panose="020B0604020202020204" pitchFamily="34" charset="0"/>
                <a:cs typeface="Helvetica" panose="020B0604020202020204" pitchFamily="34" charset="0"/>
              </a:rPr>
            </a:br>
            <a:r>
              <a:rPr lang="en-GB" sz="2400" dirty="0">
                <a:solidFill>
                  <a:srgbClr val="002060"/>
                </a:solidFill>
                <a:latin typeface="Helvetica" panose="020B0604020202020204" pitchFamily="34" charset="0"/>
                <a:cs typeface="Helvetica" panose="020B0604020202020204" pitchFamily="34" charset="0"/>
              </a:rPr>
              <a:t>“Using your phone will make you more likely to crash”</a:t>
            </a:r>
          </a:p>
          <a:p>
            <a:pPr marL="0" indent="0">
              <a:buNone/>
            </a:pPr>
            <a:r>
              <a:rPr lang="en-GB" sz="2400" b="1" dirty="0">
                <a:solidFill>
                  <a:srgbClr val="002060"/>
                </a:solidFill>
                <a:latin typeface="Helvetica" panose="020B0604020202020204" pitchFamily="34" charset="0"/>
                <a:cs typeface="Helvetica" panose="020B0604020202020204" pitchFamily="34" charset="0"/>
              </a:rPr>
              <a:t>OR</a:t>
            </a:r>
          </a:p>
          <a:p>
            <a:pPr marL="0" indent="0">
              <a:buNone/>
            </a:pPr>
            <a:r>
              <a:rPr lang="en-GB" sz="2400" dirty="0">
                <a:solidFill>
                  <a:srgbClr val="002060"/>
                </a:solidFill>
                <a:latin typeface="Helvetica" panose="020B0604020202020204" pitchFamily="34" charset="0"/>
                <a:cs typeface="Helvetica" panose="020B0604020202020204" pitchFamily="34" charset="0"/>
              </a:rPr>
              <a:t>“a driver using their phone will be more of a risk to YOU because…”</a:t>
            </a:r>
          </a:p>
          <a:p>
            <a:pPr marL="0" indent="0">
              <a:buNone/>
            </a:pPr>
            <a:r>
              <a:rPr lang="en-GB" sz="2400" dirty="0">
                <a:solidFill>
                  <a:srgbClr val="002060"/>
                </a:solidFill>
                <a:latin typeface="Helvetica" panose="020B0604020202020204" pitchFamily="34" charset="0"/>
                <a:cs typeface="Helvetica" panose="020B0604020202020204" pitchFamily="34" charset="0"/>
              </a:rPr>
              <a:t>“this is how they are a risk to everyone else, and here is how…”</a:t>
            </a:r>
          </a:p>
          <a:p>
            <a:pPr marL="0" indent="0">
              <a:buNone/>
            </a:pPr>
            <a:endParaRPr lang="en-GB" sz="2400" dirty="0">
              <a:solidFill>
                <a:srgbClr val="002060"/>
              </a:solidFill>
              <a:latin typeface="Helvetica" panose="020B0604020202020204" pitchFamily="34" charset="0"/>
              <a:cs typeface="Helvetica" panose="020B0604020202020204" pitchFamily="34" charset="0"/>
            </a:endParaRPr>
          </a:p>
          <a:p>
            <a:r>
              <a:rPr lang="en-GB" sz="2400" dirty="0">
                <a:solidFill>
                  <a:srgbClr val="002060"/>
                </a:solidFill>
                <a:latin typeface="Helvetica" panose="020B0604020202020204" pitchFamily="34" charset="0"/>
                <a:cs typeface="Helvetica" panose="020B0604020202020204" pitchFamily="34" charset="0"/>
              </a:rPr>
              <a:t>Develop hazard perception skills, not lecture on rules and laws everybody is already familiar with.</a:t>
            </a:r>
          </a:p>
          <a:p>
            <a:r>
              <a:rPr lang="en-GB" sz="2400" dirty="0">
                <a:solidFill>
                  <a:srgbClr val="002060"/>
                </a:solidFill>
                <a:latin typeface="Helvetica" panose="020B0604020202020204" pitchFamily="34" charset="0"/>
                <a:cs typeface="Helvetica" panose="020B0604020202020204" pitchFamily="34" charset="0"/>
              </a:rPr>
              <a:t>Find a different way to stress important issues whilst remaining positive.</a:t>
            </a:r>
          </a:p>
        </p:txBody>
      </p:sp>
    </p:spTree>
    <p:extLst>
      <p:ext uri="{BB962C8B-B14F-4D97-AF65-F5344CB8AC3E}">
        <p14:creationId xmlns:p14="http://schemas.microsoft.com/office/powerpoint/2010/main" val="16508973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down)">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down)">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0788" y="-65024"/>
            <a:ext cx="4331601" cy="3252474"/>
          </a:xfrm>
          <a:prstGeom prst="rect">
            <a:avLst/>
          </a:prstGeom>
          <a:ln>
            <a:noFill/>
          </a:ln>
          <a:effectLst>
            <a:softEdge rad="112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256" y="-65025"/>
            <a:ext cx="3829514" cy="3009507"/>
          </a:xfrm>
          <a:prstGeom prst="rect">
            <a:avLst/>
          </a:prstGeom>
          <a:ln>
            <a:noFill/>
          </a:ln>
          <a:effectLst>
            <a:softEdge rad="112500"/>
          </a:effec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9287" b="9099"/>
          <a:stretch/>
        </p:blipFill>
        <p:spPr>
          <a:xfrm>
            <a:off x="4480076" y="2752123"/>
            <a:ext cx="7635561" cy="4105877"/>
          </a:xfrm>
          <a:prstGeom prst="rect">
            <a:avLst/>
          </a:prstGeom>
          <a:ln>
            <a:noFill/>
          </a:ln>
          <a:effectLst>
            <a:softEdge rad="112500"/>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74" y="0"/>
            <a:ext cx="4572000" cy="6858000"/>
          </a:xfrm>
          <a:prstGeom prst="rect">
            <a:avLst/>
          </a:prstGeom>
          <a:ln>
            <a:noFill/>
          </a:ln>
          <a:effectLst>
            <a:softEdge rad="11250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8701" b="9015"/>
          <a:stretch/>
        </p:blipFill>
        <p:spPr>
          <a:xfrm>
            <a:off x="16774" y="0"/>
            <a:ext cx="4572000" cy="2478657"/>
          </a:xfrm>
          <a:prstGeom prst="rect">
            <a:avLst/>
          </a:prstGeom>
          <a:ln>
            <a:noFill/>
          </a:ln>
          <a:effectLst>
            <a:softEdge rad="112500"/>
          </a:effectLst>
        </p:spPr>
      </p:pic>
    </p:spTree>
    <p:extLst>
      <p:ext uri="{BB962C8B-B14F-4D97-AF65-F5344CB8AC3E}">
        <p14:creationId xmlns:p14="http://schemas.microsoft.com/office/powerpoint/2010/main" val="264715956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Rising Stars – Silverstone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9557" y="2230120"/>
            <a:ext cx="6941820" cy="4627880"/>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8" y="1206193"/>
            <a:ext cx="2797278" cy="1865435"/>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257" y="1297162"/>
            <a:ext cx="2700634" cy="2095891"/>
          </a:xfrm>
          <a:prstGeom prst="rect">
            <a:avLst/>
          </a:prstGeom>
          <a:ln>
            <a:noFill/>
          </a:ln>
          <a:effectLst>
            <a:softEdge rad="112500"/>
          </a:effectLst>
        </p:spPr>
      </p:pic>
    </p:spTree>
    <p:extLst>
      <p:ext uri="{BB962C8B-B14F-4D97-AF65-F5344CB8AC3E}">
        <p14:creationId xmlns:p14="http://schemas.microsoft.com/office/powerpoint/2010/main" val="121053013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Rising Stars  </a:t>
            </a:r>
            <a:endParaRPr lang="en-GB" dirty="0"/>
          </a:p>
        </p:txBody>
      </p:sp>
      <p:pic>
        <p:nvPicPr>
          <p:cNvPr id="3" name="IAM #FormulaDriveSma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70170" cy="6858000"/>
          </a:xfrm>
          <a:prstGeom prst="rect">
            <a:avLst/>
          </a:prstGeom>
        </p:spPr>
      </p:pic>
    </p:spTree>
    <p:extLst>
      <p:ext uri="{BB962C8B-B14F-4D97-AF65-F5344CB8AC3E}">
        <p14:creationId xmlns:p14="http://schemas.microsoft.com/office/powerpoint/2010/main" val="2297720776"/>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265" y="0"/>
            <a:ext cx="3857625"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824" y="0"/>
            <a:ext cx="3857625" cy="68580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8133" y="0"/>
            <a:ext cx="3857625" cy="6858000"/>
          </a:xfrm>
          <a:prstGeom prst="rect">
            <a:avLst/>
          </a:prstGeom>
        </p:spPr>
      </p:pic>
    </p:spTree>
    <p:extLst>
      <p:ext uri="{BB962C8B-B14F-4D97-AF65-F5344CB8AC3E}">
        <p14:creationId xmlns:p14="http://schemas.microsoft.com/office/powerpoint/2010/main" val="3537879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 calcmode="lin" valueType="num">
                                      <p:cBhvr>
                                        <p:cTn id="3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Skill not safety </a:t>
            </a:r>
            <a:endParaRPr lang="en-GB" dirty="0"/>
          </a:p>
        </p:txBody>
      </p:sp>
      <p:pic>
        <p:nvPicPr>
          <p:cNvPr id="4" name="Picture 3"/>
          <p:cNvPicPr>
            <a:picLocks noChangeAspect="1"/>
          </p:cNvPicPr>
          <p:nvPr/>
        </p:nvPicPr>
        <p:blipFill rotWithShape="1">
          <a:blip r:embed="rId2"/>
          <a:srcRect t="9950" r="6689" b="4776"/>
          <a:stretch/>
        </p:blipFill>
        <p:spPr>
          <a:xfrm>
            <a:off x="609600" y="955344"/>
            <a:ext cx="9598925" cy="5848066"/>
          </a:xfrm>
          <a:prstGeom prst="rect">
            <a:avLst/>
          </a:prstGeom>
        </p:spPr>
      </p:pic>
    </p:spTree>
    <p:extLst>
      <p:ext uri="{BB962C8B-B14F-4D97-AF65-F5344CB8AC3E}">
        <p14:creationId xmlns:p14="http://schemas.microsoft.com/office/powerpoint/2010/main" val="277865563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Asking their opinion</a:t>
            </a:r>
            <a:endParaRPr lang="en-GB" dirty="0"/>
          </a:p>
        </p:txBody>
      </p:sp>
      <p:pic>
        <p:nvPicPr>
          <p:cNvPr id="3" name="Picture 2"/>
          <p:cNvPicPr>
            <a:picLocks noChangeAspect="1"/>
          </p:cNvPicPr>
          <p:nvPr/>
        </p:nvPicPr>
        <p:blipFill>
          <a:blip r:embed="rId2"/>
          <a:stretch>
            <a:fillRect/>
          </a:stretch>
        </p:blipFill>
        <p:spPr>
          <a:xfrm>
            <a:off x="3687738" y="2603097"/>
            <a:ext cx="4953000" cy="3057525"/>
          </a:xfrm>
          <a:prstGeom prst="rect">
            <a:avLst/>
          </a:prstGeom>
        </p:spPr>
      </p:pic>
    </p:spTree>
    <p:extLst>
      <p:ext uri="{BB962C8B-B14F-4D97-AF65-F5344CB8AC3E}">
        <p14:creationId xmlns:p14="http://schemas.microsoft.com/office/powerpoint/2010/main" val="156222524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Young Riders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7988"/>
            <a:ext cx="12192000" cy="4064000"/>
          </a:xfrm>
          <a:prstGeom prst="rect">
            <a:avLst/>
          </a:prstGeom>
        </p:spPr>
      </p:pic>
      <p:pic>
        <p:nvPicPr>
          <p:cNvPr id="4" name="Picture 3"/>
          <p:cNvPicPr>
            <a:picLocks noChangeAspect="1"/>
          </p:cNvPicPr>
          <p:nvPr/>
        </p:nvPicPr>
        <p:blipFill>
          <a:blip r:embed="rId3"/>
          <a:stretch>
            <a:fillRect/>
          </a:stretch>
        </p:blipFill>
        <p:spPr>
          <a:xfrm>
            <a:off x="69011" y="5334057"/>
            <a:ext cx="2513163" cy="1464036"/>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2657985" y="5478900"/>
            <a:ext cx="1751342" cy="1319193"/>
          </a:xfrm>
          <a:prstGeom prst="rect">
            <a:avLst/>
          </a:prstGeom>
          <a:ln>
            <a:noFill/>
          </a:ln>
          <a:effectLst>
            <a:softEdge rad="0"/>
          </a:effectLst>
        </p:spPr>
      </p:pic>
      <p:pic>
        <p:nvPicPr>
          <p:cNvPr id="7" name="Picture 6"/>
          <p:cNvPicPr>
            <a:picLocks noChangeAspect="1"/>
          </p:cNvPicPr>
          <p:nvPr/>
        </p:nvPicPr>
        <p:blipFill>
          <a:blip r:embed="rId5"/>
          <a:stretch>
            <a:fillRect/>
          </a:stretch>
        </p:blipFill>
        <p:spPr>
          <a:xfrm>
            <a:off x="4409327" y="5415171"/>
            <a:ext cx="2375139" cy="1336016"/>
          </a:xfrm>
          <a:prstGeom prst="ellipse">
            <a:avLst/>
          </a:prstGeom>
          <a:ln>
            <a:noFill/>
          </a:ln>
          <a:effectLst>
            <a:softEdge rad="112500"/>
          </a:effectLst>
        </p:spPr>
      </p:pic>
      <p:pic>
        <p:nvPicPr>
          <p:cNvPr id="8" name="Picture 7"/>
          <p:cNvPicPr>
            <a:picLocks noChangeAspect="1"/>
          </p:cNvPicPr>
          <p:nvPr/>
        </p:nvPicPr>
        <p:blipFill rotWithShape="1">
          <a:blip r:embed="rId6"/>
          <a:srcRect l="743" t="18941" r="-743" b="18466"/>
          <a:stretch/>
        </p:blipFill>
        <p:spPr>
          <a:xfrm>
            <a:off x="6784466" y="5478900"/>
            <a:ext cx="3674312" cy="1337095"/>
          </a:xfrm>
          <a:prstGeom prst="rect">
            <a:avLst/>
          </a:prstGeom>
          <a:ln>
            <a:noFill/>
          </a:ln>
          <a:effectLst>
            <a:softEdge rad="112500"/>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4906" y="5373685"/>
            <a:ext cx="1905000" cy="1428750"/>
          </a:xfrm>
          <a:prstGeom prst="rect">
            <a:avLst/>
          </a:prstGeom>
          <a:ln>
            <a:noFill/>
          </a:ln>
          <a:effectLst>
            <a:softEdge rad="112500"/>
          </a:effectLst>
        </p:spPr>
      </p:pic>
    </p:spTree>
    <p:extLst>
      <p:ext uri="{BB962C8B-B14F-4D97-AF65-F5344CB8AC3E}">
        <p14:creationId xmlns:p14="http://schemas.microsoft.com/office/powerpoint/2010/main" val="21165669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2668"/>
            <a:ext cx="8931729" cy="1147533"/>
          </a:xfrm>
        </p:spPr>
        <p:txBody>
          <a:bodyPr/>
          <a:lstStyle/>
          <a:p>
            <a:r>
              <a:rPr lang="en-GB"/>
              <a:t>What the IAM was…To what IAM RoadSmart is…</a:t>
            </a:r>
            <a:endParaRPr lang="en-GB" dirty="0"/>
          </a:p>
        </p:txBody>
      </p:sp>
      <p:grpSp>
        <p:nvGrpSpPr>
          <p:cNvPr id="37" name="Group 36"/>
          <p:cNvGrpSpPr/>
          <p:nvPr/>
        </p:nvGrpSpPr>
        <p:grpSpPr>
          <a:xfrm>
            <a:off x="440141" y="1350061"/>
            <a:ext cx="5304339" cy="4968550"/>
            <a:chOff x="-167005" y="1350061"/>
            <a:chExt cx="4387484" cy="4968550"/>
          </a:xfrm>
        </p:grpSpPr>
        <p:sp>
          <p:nvSpPr>
            <p:cNvPr id="10" name="Isosceles Triangle 9"/>
            <p:cNvSpPr/>
            <p:nvPr/>
          </p:nvSpPr>
          <p:spPr>
            <a:xfrm>
              <a:off x="836103" y="2382500"/>
              <a:ext cx="3384376" cy="3566779"/>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9" name="Isosceles Triangle 3"/>
            <p:cNvSpPr/>
            <p:nvPr/>
          </p:nvSpPr>
          <p:spPr>
            <a:xfrm>
              <a:off x="2348271" y="2348880"/>
              <a:ext cx="360040" cy="398427"/>
            </a:xfrm>
            <a:custGeom>
              <a:avLst/>
              <a:gdLst/>
              <a:ahLst/>
              <a:cxnLst/>
              <a:rect l="l" t="t" r="r" b="b"/>
              <a:pathLst>
                <a:path w="848762" h="731692">
                  <a:moveTo>
                    <a:pt x="424381" y="0"/>
                  </a:moveTo>
                  <a:lnTo>
                    <a:pt x="848762" y="731692"/>
                  </a:lnTo>
                  <a:lnTo>
                    <a:pt x="0" y="731692"/>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87404" y="5949279"/>
              <a:ext cx="3324555" cy="369332"/>
            </a:xfrm>
            <a:prstGeom prst="rect">
              <a:avLst/>
            </a:prstGeom>
            <a:noFill/>
          </p:spPr>
          <p:txBody>
            <a:bodyPr wrap="square" rtlCol="0">
              <a:spAutoFit/>
            </a:bodyPr>
            <a:lstStyle/>
            <a:p>
              <a:r>
                <a:rPr lang="en-GB" b="1" dirty="0">
                  <a:solidFill>
                    <a:srgbClr val="002060"/>
                  </a:solidFill>
                </a:rPr>
                <a:t>34+ million license holders</a:t>
              </a:r>
            </a:p>
          </p:txBody>
        </p:sp>
        <p:sp>
          <p:nvSpPr>
            <p:cNvPr id="12" name="TextBox 11"/>
            <p:cNvSpPr txBox="1"/>
            <p:nvPr/>
          </p:nvSpPr>
          <p:spPr>
            <a:xfrm>
              <a:off x="-167005" y="2013168"/>
              <a:ext cx="2087021" cy="923330"/>
            </a:xfrm>
            <a:prstGeom prst="rect">
              <a:avLst/>
            </a:prstGeom>
            <a:noFill/>
          </p:spPr>
          <p:txBody>
            <a:bodyPr wrap="square" rtlCol="0">
              <a:spAutoFit/>
            </a:bodyPr>
            <a:lstStyle/>
            <a:p>
              <a:r>
                <a:rPr lang="en-GB" b="1" dirty="0">
                  <a:solidFill>
                    <a:srgbClr val="002060"/>
                  </a:solidFill>
                </a:rPr>
                <a:t>460k Advanced Riders and Drivers in 60 </a:t>
              </a:r>
              <a:r>
                <a:rPr lang="en-GB" b="1" dirty="0" err="1">
                  <a:solidFill>
                    <a:srgbClr val="002060"/>
                  </a:solidFill>
                </a:rPr>
                <a:t>yrs</a:t>
              </a:r>
              <a:endParaRPr lang="en-GB" b="1" dirty="0">
                <a:solidFill>
                  <a:srgbClr val="002060"/>
                </a:solidFill>
              </a:endParaRPr>
            </a:p>
          </p:txBody>
        </p:sp>
        <p:cxnSp>
          <p:nvCxnSpPr>
            <p:cNvPr id="14" name="Straight Arrow Connector 13"/>
            <p:cNvCxnSpPr/>
            <p:nvPr/>
          </p:nvCxnSpPr>
          <p:spPr>
            <a:xfrm>
              <a:off x="1619672" y="2492896"/>
              <a:ext cx="792088" cy="55197"/>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528290" y="2800464"/>
              <a:ext cx="3206" cy="300480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19975" y="1350061"/>
              <a:ext cx="1016631" cy="523220"/>
            </a:xfrm>
            <a:prstGeom prst="rect">
              <a:avLst/>
            </a:prstGeom>
            <a:noFill/>
          </p:spPr>
          <p:txBody>
            <a:bodyPr wrap="square" rtlCol="0">
              <a:spAutoFit/>
            </a:bodyPr>
            <a:lstStyle/>
            <a:p>
              <a:r>
                <a:rPr lang="en-GB" sz="2800" b="1" dirty="0">
                  <a:solidFill>
                    <a:schemeClr val="tx2"/>
                  </a:solidFill>
                </a:rPr>
                <a:t>This</a:t>
              </a:r>
            </a:p>
          </p:txBody>
        </p:sp>
      </p:grpSp>
      <p:grpSp>
        <p:nvGrpSpPr>
          <p:cNvPr id="5" name="Group 4"/>
          <p:cNvGrpSpPr/>
          <p:nvPr/>
        </p:nvGrpSpPr>
        <p:grpSpPr>
          <a:xfrm>
            <a:off x="5783999" y="1384920"/>
            <a:ext cx="3717029" cy="5410745"/>
            <a:chOff x="4259998" y="1384920"/>
            <a:chExt cx="3717029" cy="5410745"/>
          </a:xfrm>
        </p:grpSpPr>
        <p:grpSp>
          <p:nvGrpSpPr>
            <p:cNvPr id="19" name="Group 18"/>
            <p:cNvGrpSpPr/>
            <p:nvPr/>
          </p:nvGrpSpPr>
          <p:grpSpPr>
            <a:xfrm rot="10800000">
              <a:off x="4259998" y="2352854"/>
              <a:ext cx="3717029" cy="3764389"/>
              <a:chOff x="357503" y="832434"/>
              <a:chExt cx="5361708" cy="4904766"/>
            </a:xfrm>
            <a:effectLst>
              <a:reflection blurRad="6350" stA="50000" endA="300" endPos="8000" dist="50800" dir="5400000" sy="-100000" algn="bl" rotWithShape="0"/>
            </a:effectLst>
          </p:grpSpPr>
          <p:sp>
            <p:nvSpPr>
              <p:cNvPr id="20" name="Isosceles Triangle 3"/>
              <p:cNvSpPr/>
              <p:nvPr/>
            </p:nvSpPr>
            <p:spPr>
              <a:xfrm>
                <a:off x="357503" y="4826537"/>
                <a:ext cx="5361708" cy="910663"/>
              </a:xfrm>
              <a:custGeom>
                <a:avLst/>
                <a:gdLst/>
                <a:ahLst/>
                <a:cxnLst/>
                <a:rect l="l" t="t" r="r" b="b"/>
                <a:pathLst>
                  <a:path w="5361708" h="910663">
                    <a:moveTo>
                      <a:pt x="528185" y="0"/>
                    </a:moveTo>
                    <a:lnTo>
                      <a:pt x="4833524" y="0"/>
                    </a:lnTo>
                    <a:lnTo>
                      <a:pt x="5361708" y="910663"/>
                    </a:lnTo>
                    <a:lnTo>
                      <a:pt x="0" y="910663"/>
                    </a:lnTo>
                    <a:close/>
                  </a:path>
                </a:pathLst>
              </a:custGeom>
              <a:gradFill>
                <a:gsLst>
                  <a:gs pos="15000">
                    <a:schemeClr val="tx2">
                      <a:lumMod val="20000"/>
                      <a:lumOff val="80000"/>
                    </a:schemeClr>
                  </a:gs>
                  <a:gs pos="100000">
                    <a:sysClr val="window" lastClr="FFFFFF">
                      <a:lumMod val="50000"/>
                    </a:sysClr>
                  </a:gs>
                </a:gsLst>
                <a:lin ang="162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1" name="Isosceles Triangle 3"/>
              <p:cNvSpPr/>
              <p:nvPr/>
            </p:nvSpPr>
            <p:spPr>
              <a:xfrm>
                <a:off x="918246" y="3856003"/>
                <a:ext cx="4240225" cy="914400"/>
              </a:xfrm>
              <a:custGeom>
                <a:avLst/>
                <a:gdLst/>
                <a:ahLst/>
                <a:cxnLst/>
                <a:rect l="l" t="t" r="r" b="b"/>
                <a:pathLst>
                  <a:path w="4240225" h="914400">
                    <a:moveTo>
                      <a:pt x="530352" y="0"/>
                    </a:moveTo>
                    <a:lnTo>
                      <a:pt x="3709873" y="0"/>
                    </a:lnTo>
                    <a:lnTo>
                      <a:pt x="4240225" y="914400"/>
                    </a:lnTo>
                    <a:lnTo>
                      <a:pt x="0" y="914400"/>
                    </a:lnTo>
                    <a:close/>
                  </a:path>
                </a:pathLst>
              </a:custGeom>
              <a:gradFill>
                <a:gsLst>
                  <a:gs pos="15000">
                    <a:schemeClr val="tx2">
                      <a:lumMod val="20000"/>
                      <a:lumOff val="80000"/>
                    </a:schemeClr>
                  </a:gs>
                  <a:gs pos="100000">
                    <a:sysClr val="window" lastClr="FFFFFF">
                      <a:lumMod val="50000"/>
                    </a:sysClr>
                  </a:gs>
                </a:gsLst>
                <a:lin ang="162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2" name="Isosceles Triangle 3"/>
              <p:cNvSpPr/>
              <p:nvPr/>
            </p:nvSpPr>
            <p:spPr>
              <a:xfrm>
                <a:off x="1484663" y="2879420"/>
                <a:ext cx="3107388" cy="914400"/>
              </a:xfrm>
              <a:custGeom>
                <a:avLst/>
                <a:gdLst/>
                <a:ahLst/>
                <a:cxnLst/>
                <a:rect l="l" t="t" r="r" b="b"/>
                <a:pathLst>
                  <a:path w="3107388" h="914400">
                    <a:moveTo>
                      <a:pt x="530352" y="0"/>
                    </a:moveTo>
                    <a:lnTo>
                      <a:pt x="2577036" y="0"/>
                    </a:lnTo>
                    <a:lnTo>
                      <a:pt x="3107388" y="914400"/>
                    </a:lnTo>
                    <a:lnTo>
                      <a:pt x="0" y="914400"/>
                    </a:lnTo>
                    <a:close/>
                  </a:path>
                </a:pathLst>
              </a:custGeom>
              <a:gradFill>
                <a:gsLst>
                  <a:gs pos="15000">
                    <a:schemeClr val="tx2">
                      <a:lumMod val="40000"/>
                      <a:lumOff val="60000"/>
                    </a:schemeClr>
                  </a:gs>
                  <a:gs pos="100000">
                    <a:sysClr val="window" lastClr="FFFFFF">
                      <a:lumMod val="50000"/>
                    </a:sysClr>
                  </a:gs>
                </a:gsLst>
                <a:lin ang="162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3" name="Isosceles Triangle 3"/>
              <p:cNvSpPr/>
              <p:nvPr/>
            </p:nvSpPr>
            <p:spPr>
              <a:xfrm>
                <a:off x="2049828" y="1905000"/>
                <a:ext cx="1977061" cy="914400"/>
              </a:xfrm>
              <a:custGeom>
                <a:avLst/>
                <a:gdLst/>
                <a:ahLst/>
                <a:cxnLst/>
                <a:rect l="l" t="t" r="r" b="b"/>
                <a:pathLst>
                  <a:path w="1977061" h="914400">
                    <a:moveTo>
                      <a:pt x="530352" y="0"/>
                    </a:moveTo>
                    <a:lnTo>
                      <a:pt x="1446709" y="0"/>
                    </a:lnTo>
                    <a:lnTo>
                      <a:pt x="1977061" y="914400"/>
                    </a:lnTo>
                    <a:lnTo>
                      <a:pt x="0" y="914400"/>
                    </a:lnTo>
                    <a:close/>
                  </a:path>
                </a:pathLst>
              </a:custGeom>
              <a:gradFill>
                <a:gsLst>
                  <a:gs pos="15000">
                    <a:schemeClr val="tx2">
                      <a:lumMod val="40000"/>
                      <a:lumOff val="60000"/>
                    </a:schemeClr>
                  </a:gs>
                  <a:gs pos="100000">
                    <a:sysClr val="window" lastClr="FFFFFF">
                      <a:lumMod val="50000"/>
                    </a:sysClr>
                  </a:gs>
                </a:gsLst>
                <a:lin ang="16200000" scaled="1"/>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4" name="Isosceles Triangle 3"/>
              <p:cNvSpPr/>
              <p:nvPr/>
            </p:nvSpPr>
            <p:spPr>
              <a:xfrm>
                <a:off x="2613977" y="832434"/>
                <a:ext cx="848762" cy="1014297"/>
              </a:xfrm>
              <a:custGeom>
                <a:avLst/>
                <a:gdLst/>
                <a:ahLst/>
                <a:cxnLst/>
                <a:rect l="l" t="t" r="r" b="b"/>
                <a:pathLst>
                  <a:path w="848762" h="731692">
                    <a:moveTo>
                      <a:pt x="424381" y="0"/>
                    </a:moveTo>
                    <a:lnTo>
                      <a:pt x="848762" y="731692"/>
                    </a:lnTo>
                    <a:lnTo>
                      <a:pt x="0" y="731692"/>
                    </a:lnTo>
                    <a:close/>
                  </a:path>
                </a:pathLst>
              </a:custGeom>
              <a:solidFill>
                <a:srgbClr val="00B2E2"/>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sp>
          <p:nvSpPr>
            <p:cNvPr id="25" name="TextBox 24"/>
            <p:cNvSpPr txBox="1"/>
            <p:nvPr/>
          </p:nvSpPr>
          <p:spPr>
            <a:xfrm>
              <a:off x="4456233" y="1935795"/>
              <a:ext cx="3324555" cy="369332"/>
            </a:xfrm>
            <a:prstGeom prst="rect">
              <a:avLst/>
            </a:prstGeom>
            <a:noFill/>
          </p:spPr>
          <p:txBody>
            <a:bodyPr wrap="square" rtlCol="0">
              <a:spAutoFit/>
            </a:bodyPr>
            <a:lstStyle/>
            <a:p>
              <a:r>
                <a:rPr lang="en-GB" b="1" dirty="0"/>
                <a:t>34+ million licence holders</a:t>
              </a:r>
            </a:p>
          </p:txBody>
        </p:sp>
        <p:sp>
          <p:nvSpPr>
            <p:cNvPr id="26" name="Rectangle 25"/>
            <p:cNvSpPr/>
            <p:nvPr/>
          </p:nvSpPr>
          <p:spPr>
            <a:xfrm>
              <a:off x="5124862" y="2420800"/>
              <a:ext cx="1987296" cy="461665"/>
            </a:xfrm>
            <a:prstGeom prst="rect">
              <a:avLst/>
            </a:prstGeom>
            <a:effectLst/>
          </p:spPr>
          <p:txBody>
            <a:bodyPr wrap="square">
              <a:spAutoFit/>
            </a:bodyPr>
            <a:lstStyle/>
            <a:p>
              <a:pPr algn="ctr"/>
              <a:r>
                <a:rPr lang="en-US" sz="1200" b="1" dirty="0"/>
                <a:t>Influence through communications</a:t>
              </a:r>
            </a:p>
          </p:txBody>
        </p:sp>
        <p:sp>
          <p:nvSpPr>
            <p:cNvPr id="27" name="Rectangle 26"/>
            <p:cNvSpPr/>
            <p:nvPr/>
          </p:nvSpPr>
          <p:spPr>
            <a:xfrm>
              <a:off x="5124862" y="3202372"/>
              <a:ext cx="1987296" cy="461665"/>
            </a:xfrm>
            <a:prstGeom prst="rect">
              <a:avLst/>
            </a:prstGeom>
            <a:effectLst/>
          </p:spPr>
          <p:txBody>
            <a:bodyPr wrap="square">
              <a:spAutoFit/>
            </a:bodyPr>
            <a:lstStyle/>
            <a:p>
              <a:pPr algn="ctr"/>
              <a:r>
                <a:rPr lang="en-US" sz="1200" b="1" dirty="0"/>
                <a:t>Online education modules</a:t>
              </a:r>
            </a:p>
          </p:txBody>
        </p:sp>
        <p:sp>
          <p:nvSpPr>
            <p:cNvPr id="28" name="Rectangle 27"/>
            <p:cNvSpPr/>
            <p:nvPr/>
          </p:nvSpPr>
          <p:spPr>
            <a:xfrm>
              <a:off x="5126071" y="3966614"/>
              <a:ext cx="1987296" cy="276999"/>
            </a:xfrm>
            <a:prstGeom prst="rect">
              <a:avLst/>
            </a:prstGeom>
            <a:effectLst/>
          </p:spPr>
          <p:txBody>
            <a:bodyPr wrap="square">
              <a:spAutoFit/>
            </a:bodyPr>
            <a:lstStyle/>
            <a:p>
              <a:pPr algn="ctr"/>
              <a:r>
                <a:rPr lang="en-US" sz="1200" b="1" dirty="0"/>
                <a:t>On road modules </a:t>
              </a:r>
            </a:p>
          </p:txBody>
        </p:sp>
        <p:sp>
          <p:nvSpPr>
            <p:cNvPr id="29" name="Rectangle 28"/>
            <p:cNvSpPr/>
            <p:nvPr/>
          </p:nvSpPr>
          <p:spPr>
            <a:xfrm>
              <a:off x="5096820" y="4712320"/>
              <a:ext cx="1987296" cy="461665"/>
            </a:xfrm>
            <a:prstGeom prst="rect">
              <a:avLst/>
            </a:prstGeom>
            <a:effectLst/>
          </p:spPr>
          <p:txBody>
            <a:bodyPr wrap="square">
              <a:spAutoFit/>
            </a:bodyPr>
            <a:lstStyle/>
            <a:p>
              <a:pPr algn="ctr"/>
              <a:r>
                <a:rPr lang="en-US" sz="1200" b="1" dirty="0"/>
                <a:t>Group Sign </a:t>
              </a:r>
            </a:p>
            <a:p>
              <a:pPr algn="ctr"/>
              <a:r>
                <a:rPr lang="en-US" sz="1200" b="1" dirty="0"/>
                <a:t>off</a:t>
              </a:r>
            </a:p>
          </p:txBody>
        </p:sp>
        <p:sp>
          <p:nvSpPr>
            <p:cNvPr id="30" name="TextBox 29"/>
            <p:cNvSpPr txBox="1"/>
            <p:nvPr/>
          </p:nvSpPr>
          <p:spPr>
            <a:xfrm>
              <a:off x="5803279" y="6426333"/>
              <a:ext cx="1218874" cy="369332"/>
            </a:xfrm>
            <a:prstGeom prst="rect">
              <a:avLst/>
            </a:prstGeom>
            <a:noFill/>
          </p:spPr>
          <p:txBody>
            <a:bodyPr wrap="square" rtlCol="0">
              <a:spAutoFit/>
            </a:bodyPr>
            <a:lstStyle/>
            <a:p>
              <a:r>
                <a:rPr lang="en-GB" b="1" dirty="0">
                  <a:solidFill>
                    <a:srgbClr val="002060"/>
                  </a:solidFill>
                </a:rPr>
                <a:t>Test</a:t>
              </a:r>
            </a:p>
          </p:txBody>
        </p:sp>
        <p:sp>
          <p:nvSpPr>
            <p:cNvPr id="31" name="TextBox 30"/>
            <p:cNvSpPr txBox="1"/>
            <p:nvPr/>
          </p:nvSpPr>
          <p:spPr>
            <a:xfrm>
              <a:off x="5284374" y="1384920"/>
              <a:ext cx="1506515" cy="523220"/>
            </a:xfrm>
            <a:prstGeom prst="rect">
              <a:avLst/>
            </a:prstGeom>
            <a:noFill/>
          </p:spPr>
          <p:txBody>
            <a:bodyPr wrap="square" rtlCol="0">
              <a:spAutoFit/>
            </a:bodyPr>
            <a:lstStyle/>
            <a:p>
              <a:r>
                <a:rPr lang="en-GB" sz="2800" b="1" dirty="0">
                  <a:solidFill>
                    <a:schemeClr val="tx2"/>
                  </a:solidFill>
                </a:rPr>
                <a:t>To This</a:t>
              </a:r>
            </a:p>
          </p:txBody>
        </p:sp>
      </p:grpSp>
      <p:grpSp>
        <p:nvGrpSpPr>
          <p:cNvPr id="7" name="Group 6"/>
          <p:cNvGrpSpPr/>
          <p:nvPr/>
        </p:nvGrpSpPr>
        <p:grpSpPr>
          <a:xfrm>
            <a:off x="8719618" y="2445399"/>
            <a:ext cx="1758936" cy="4088656"/>
            <a:chOff x="7195618" y="2445399"/>
            <a:chExt cx="1758936" cy="4088656"/>
          </a:xfrm>
        </p:grpSpPr>
        <p:sp>
          <p:nvSpPr>
            <p:cNvPr id="33" name="Striped Right Arrow 32"/>
            <p:cNvSpPr/>
            <p:nvPr/>
          </p:nvSpPr>
          <p:spPr>
            <a:xfrm rot="5400000">
              <a:off x="6546904" y="3984283"/>
              <a:ext cx="3596427" cy="518660"/>
            </a:xfrm>
            <a:prstGeom prst="strip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sp>
          <p:nvSpPr>
            <p:cNvPr id="34" name="TextBox 33"/>
            <p:cNvSpPr txBox="1"/>
            <p:nvPr/>
          </p:nvSpPr>
          <p:spPr>
            <a:xfrm>
              <a:off x="7735680" y="3758223"/>
              <a:ext cx="1218874" cy="923330"/>
            </a:xfrm>
            <a:prstGeom prst="rect">
              <a:avLst/>
            </a:prstGeom>
            <a:noFill/>
          </p:spPr>
          <p:txBody>
            <a:bodyPr wrap="square" rtlCol="0">
              <a:spAutoFit/>
            </a:bodyPr>
            <a:lstStyle/>
            <a:p>
              <a:pPr algn="ctr"/>
              <a:r>
                <a:rPr lang="en-GB" b="1" dirty="0">
                  <a:solidFill>
                    <a:srgbClr val="FF0000"/>
                  </a:solidFill>
                </a:rPr>
                <a:t>Reduce KSI Rates</a:t>
              </a:r>
            </a:p>
          </p:txBody>
        </p:sp>
        <p:sp>
          <p:nvSpPr>
            <p:cNvPr id="6" name="TextBox 5"/>
            <p:cNvSpPr txBox="1"/>
            <p:nvPr/>
          </p:nvSpPr>
          <p:spPr>
            <a:xfrm>
              <a:off x="7195618" y="6318611"/>
              <a:ext cx="1758936" cy="215444"/>
            </a:xfrm>
            <a:prstGeom prst="rect">
              <a:avLst/>
            </a:prstGeom>
            <a:noFill/>
          </p:spPr>
          <p:txBody>
            <a:bodyPr wrap="square" rtlCol="0">
              <a:spAutoFit/>
            </a:bodyPr>
            <a:lstStyle/>
            <a:p>
              <a:r>
                <a:rPr lang="en-GB" sz="800" dirty="0"/>
                <a:t>( KSI – Killed or Seriously Injured)</a:t>
              </a:r>
            </a:p>
          </p:txBody>
        </p:sp>
      </p:grpSp>
    </p:spTree>
    <p:extLst>
      <p:ext uri="{BB962C8B-B14F-4D97-AF65-F5344CB8AC3E}">
        <p14:creationId xmlns:p14="http://schemas.microsoft.com/office/powerpoint/2010/main" val="53274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IAM RoadSmart </a:t>
            </a:r>
          </a:p>
        </p:txBody>
      </p:sp>
      <p:sp>
        <p:nvSpPr>
          <p:cNvPr id="3" name="Text Placeholder 2"/>
          <p:cNvSpPr>
            <a:spLocks noGrp="1"/>
          </p:cNvSpPr>
          <p:nvPr>
            <p:ph type="body" sz="quarter" idx="13"/>
          </p:nvPr>
        </p:nvSpPr>
        <p:spPr>
          <a:xfrm>
            <a:off x="681521" y="1600201"/>
            <a:ext cx="9613900" cy="4032249"/>
          </a:xfrm>
        </p:spPr>
        <p:txBody>
          <a:bodyPr>
            <a:noAutofit/>
          </a:bodyPr>
          <a:lstStyle/>
          <a:p>
            <a:pPr lvl="0"/>
            <a:r>
              <a:rPr lang="en-GB" sz="1800" dirty="0">
                <a:solidFill>
                  <a:srgbClr val="002060"/>
                </a:solidFill>
                <a:latin typeface="Helvetica" panose="020B0604020202020204" pitchFamily="34" charset="0"/>
                <a:cs typeface="Helvetica" panose="020B0604020202020204" pitchFamily="34" charset="0"/>
              </a:rPr>
              <a:t>IAM (Charity) formed in 1956</a:t>
            </a:r>
          </a:p>
          <a:p>
            <a:pPr marL="0" lvl="0" indent="0">
              <a:buNone/>
            </a:pPr>
            <a:endParaRPr lang="en-GB" sz="1800" dirty="0">
              <a:solidFill>
                <a:srgbClr val="002060"/>
              </a:solidFill>
              <a:latin typeface="Helvetica" panose="020B0604020202020204" pitchFamily="34" charset="0"/>
              <a:cs typeface="Helvetica" panose="020B0604020202020204" pitchFamily="34" charset="0"/>
            </a:endParaRPr>
          </a:p>
          <a:p>
            <a:pPr lvl="0"/>
            <a:r>
              <a:rPr lang="en-GB" sz="1800" dirty="0">
                <a:solidFill>
                  <a:srgbClr val="002060"/>
                </a:solidFill>
                <a:latin typeface="Helvetica" panose="020B0604020202020204" pitchFamily="34" charset="0"/>
                <a:cs typeface="Helvetica" panose="020B0604020202020204" pitchFamily="34" charset="0"/>
              </a:rPr>
              <a:t>Developed an “Advanced Driving Standard” Based upon the Police Driving Handbook</a:t>
            </a:r>
          </a:p>
          <a:p>
            <a:pPr marL="0" lvl="0" indent="0">
              <a:buNone/>
            </a:pPr>
            <a:endParaRPr lang="en-GB" sz="1800" dirty="0">
              <a:solidFill>
                <a:srgbClr val="002060"/>
              </a:solidFill>
              <a:latin typeface="Helvetica" panose="020B0604020202020204" pitchFamily="34" charset="0"/>
              <a:cs typeface="Helvetica" panose="020B0604020202020204" pitchFamily="34" charset="0"/>
            </a:endParaRPr>
          </a:p>
          <a:p>
            <a:pPr lvl="0"/>
            <a:r>
              <a:rPr lang="en-GB" sz="1800" dirty="0">
                <a:solidFill>
                  <a:srgbClr val="002060"/>
                </a:solidFill>
                <a:latin typeface="Helvetica" panose="020B0604020202020204" pitchFamily="34" charset="0"/>
                <a:cs typeface="Helvetica" panose="020B0604020202020204" pitchFamily="34" charset="0"/>
              </a:rPr>
              <a:t>Added the “Advanced Riding Standard” in 1987</a:t>
            </a:r>
          </a:p>
          <a:p>
            <a:pPr lvl="0"/>
            <a:endParaRPr lang="en-GB" sz="1800" dirty="0">
              <a:solidFill>
                <a:srgbClr val="002060"/>
              </a:solidFill>
              <a:latin typeface="Helvetica" panose="020B0604020202020204" pitchFamily="34" charset="0"/>
              <a:cs typeface="Helvetica" panose="020B0604020202020204" pitchFamily="34" charset="0"/>
            </a:endParaRPr>
          </a:p>
          <a:p>
            <a:pPr lvl="0"/>
            <a:r>
              <a:rPr lang="en-GB" sz="1800" dirty="0">
                <a:solidFill>
                  <a:srgbClr val="002060"/>
                </a:solidFill>
                <a:latin typeface="Helvetica" panose="020B0604020202020204" pitchFamily="34" charset="0"/>
                <a:cs typeface="Helvetica" panose="020B0604020202020204" pitchFamily="34" charset="0"/>
              </a:rPr>
              <a:t>Over 490000 riders and drivers have taken the advanced test</a:t>
            </a:r>
          </a:p>
          <a:p>
            <a:pPr lvl="0"/>
            <a:endParaRPr lang="en-GB" sz="1800" dirty="0">
              <a:solidFill>
                <a:srgbClr val="002060"/>
              </a:solidFill>
              <a:latin typeface="Helvetica" panose="020B0604020202020204" pitchFamily="34" charset="0"/>
              <a:cs typeface="Helvetica" panose="020B0604020202020204" pitchFamily="34" charset="0"/>
            </a:endParaRPr>
          </a:p>
          <a:p>
            <a:pPr lvl="0"/>
            <a:r>
              <a:rPr lang="en-GB" sz="1800" dirty="0">
                <a:solidFill>
                  <a:srgbClr val="002060"/>
                </a:solidFill>
                <a:latin typeface="Helvetica" panose="020B0604020202020204" pitchFamily="34" charset="0"/>
                <a:cs typeface="Helvetica" panose="020B0604020202020204" pitchFamily="34" charset="0"/>
              </a:rPr>
              <a:t>Main product is Advanced Driver and Rider courses which sells circa 6800 per year</a:t>
            </a:r>
          </a:p>
          <a:p>
            <a:pPr lvl="0"/>
            <a:endParaRPr lang="en-GB" sz="1800" dirty="0">
              <a:solidFill>
                <a:srgbClr val="002060"/>
              </a:solidFill>
              <a:latin typeface="Helvetica" panose="020B0604020202020204" pitchFamily="34" charset="0"/>
              <a:cs typeface="Helvetica" panose="020B0604020202020204" pitchFamily="34" charset="0"/>
            </a:endParaRPr>
          </a:p>
          <a:p>
            <a:pPr lvl="0"/>
            <a:r>
              <a:rPr lang="en-GB" sz="1800" dirty="0">
                <a:solidFill>
                  <a:srgbClr val="002060"/>
                </a:solidFill>
                <a:latin typeface="Helvetica" panose="020B0604020202020204" pitchFamily="34" charset="0"/>
                <a:cs typeface="Helvetica" panose="020B0604020202020204" pitchFamily="34" charset="0"/>
              </a:rPr>
              <a:t>Training for Advanced test is through 202 volunteer groups</a:t>
            </a:r>
          </a:p>
          <a:p>
            <a:pPr lvl="0"/>
            <a:endParaRPr lang="en-GB" sz="1800" dirty="0">
              <a:solidFill>
                <a:srgbClr val="002060"/>
              </a:solidFill>
              <a:latin typeface="Helvetica" panose="020B0604020202020204" pitchFamily="34" charset="0"/>
              <a:cs typeface="Helvetica" panose="020B0604020202020204" pitchFamily="34" charset="0"/>
            </a:endParaRPr>
          </a:p>
          <a:p>
            <a:r>
              <a:rPr lang="en-GB" sz="1800" dirty="0">
                <a:solidFill>
                  <a:srgbClr val="002060"/>
                </a:solidFill>
                <a:latin typeface="Helvetica" panose="020B0604020202020204" pitchFamily="34" charset="0"/>
                <a:cs typeface="Helvetica" panose="020B0604020202020204" pitchFamily="34" charset="0"/>
              </a:rPr>
              <a:t>Currently we have 90,000  members, plus 6890 Associates.</a:t>
            </a:r>
          </a:p>
          <a:p>
            <a:endParaRPr lang="en-GB" sz="1800" dirty="0"/>
          </a:p>
          <a:p>
            <a:pPr marL="0" indent="0">
              <a:buNone/>
            </a:pPr>
            <a:endParaRPr lang="en-GB" sz="1800" dirty="0"/>
          </a:p>
          <a:p>
            <a:pPr lvl="0"/>
            <a:endParaRPr lang="en-GB" sz="2400" dirty="0"/>
          </a:p>
          <a:p>
            <a:endParaRPr lang="en-GB" sz="2400" dirty="0"/>
          </a:p>
        </p:txBody>
      </p:sp>
    </p:spTree>
    <p:extLst>
      <p:ext uri="{BB962C8B-B14F-4D97-AF65-F5344CB8AC3E}">
        <p14:creationId xmlns:p14="http://schemas.microsoft.com/office/powerpoint/2010/main" val="39659548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are the ambassadors?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2357"/>
            <a:ext cx="3063656" cy="213019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851" y="1442357"/>
            <a:ext cx="3094263" cy="206284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3656" y="1440482"/>
            <a:ext cx="3201515" cy="213207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25889"/>
          <a:stretch/>
        </p:blipFill>
        <p:spPr>
          <a:xfrm>
            <a:off x="6193972" y="1440483"/>
            <a:ext cx="2852057" cy="211370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541814" y="3554187"/>
            <a:ext cx="3723357" cy="3139321"/>
          </a:xfrm>
          <a:prstGeom prst="rect">
            <a:avLst/>
          </a:prstGeom>
          <a:noFill/>
        </p:spPr>
        <p:txBody>
          <a:bodyPr wrap="square" rtlCol="0">
            <a:spAutoFit/>
          </a:bodyPr>
          <a:lstStyle/>
          <a:p>
            <a:r>
              <a:rPr lang="en-GB" dirty="0">
                <a:solidFill>
                  <a:srgbClr val="00B0F0"/>
                </a:solidFill>
              </a:rPr>
              <a:t>      Paddy Hopkirk MBE </a:t>
            </a:r>
          </a:p>
          <a:p>
            <a:r>
              <a:rPr lang="en-GB" dirty="0">
                <a:solidFill>
                  <a:srgbClr val="00B0F0"/>
                </a:solidFill>
              </a:rPr>
              <a:t>      Rally driving legend</a:t>
            </a:r>
          </a:p>
          <a:p>
            <a:endParaRPr lang="en-GB" dirty="0">
              <a:solidFill>
                <a:srgbClr val="00B0F0"/>
              </a:solidFill>
            </a:endParaRPr>
          </a:p>
          <a:p>
            <a:r>
              <a:rPr lang="en-GB" dirty="0">
                <a:solidFill>
                  <a:srgbClr val="00B0F0"/>
                </a:solidFill>
              </a:rPr>
              <a:t>      Mini brand ambassador </a:t>
            </a: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b="1" dirty="0">
              <a:solidFill>
                <a:srgbClr val="00B0F0"/>
              </a:solidFill>
            </a:endParaRPr>
          </a:p>
          <a:p>
            <a:r>
              <a:rPr lang="en-GB" b="1" dirty="0">
                <a:solidFill>
                  <a:srgbClr val="00B0F0"/>
                </a:solidFill>
              </a:rPr>
              <a:t>Mature Driver Ambassador </a:t>
            </a:r>
          </a:p>
        </p:txBody>
      </p:sp>
      <p:sp>
        <p:nvSpPr>
          <p:cNvPr id="10" name="TextBox 9"/>
          <p:cNvSpPr txBox="1"/>
          <p:nvPr/>
        </p:nvSpPr>
        <p:spPr>
          <a:xfrm>
            <a:off x="-1" y="3554186"/>
            <a:ext cx="3063656" cy="3139321"/>
          </a:xfrm>
          <a:prstGeom prst="rect">
            <a:avLst/>
          </a:prstGeom>
          <a:noFill/>
        </p:spPr>
        <p:txBody>
          <a:bodyPr wrap="square" rtlCol="0">
            <a:spAutoFit/>
          </a:bodyPr>
          <a:lstStyle/>
          <a:p>
            <a:r>
              <a:rPr lang="en-GB" dirty="0">
                <a:solidFill>
                  <a:srgbClr val="00B0F0"/>
                </a:solidFill>
              </a:rPr>
              <a:t>Maria Costello MBE </a:t>
            </a:r>
          </a:p>
          <a:p>
            <a:r>
              <a:rPr lang="en-GB" dirty="0">
                <a:solidFill>
                  <a:srgbClr val="00B0F0"/>
                </a:solidFill>
              </a:rPr>
              <a:t>Motorcycle racer</a:t>
            </a: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b="1" dirty="0">
              <a:solidFill>
                <a:srgbClr val="00B0F0"/>
              </a:solidFill>
            </a:endParaRPr>
          </a:p>
          <a:p>
            <a:endParaRPr lang="en-GB" b="1" dirty="0">
              <a:solidFill>
                <a:srgbClr val="00B0F0"/>
              </a:solidFill>
            </a:endParaRPr>
          </a:p>
          <a:p>
            <a:r>
              <a:rPr lang="en-GB" b="1" dirty="0">
                <a:solidFill>
                  <a:srgbClr val="00B0F0"/>
                </a:solidFill>
              </a:rPr>
              <a:t>Rider Ambassador</a:t>
            </a:r>
          </a:p>
        </p:txBody>
      </p:sp>
      <p:sp>
        <p:nvSpPr>
          <p:cNvPr id="11" name="TextBox 10"/>
          <p:cNvSpPr txBox="1"/>
          <p:nvPr/>
        </p:nvSpPr>
        <p:spPr>
          <a:xfrm>
            <a:off x="5894614" y="3572555"/>
            <a:ext cx="3761015" cy="3139321"/>
          </a:xfrm>
          <a:prstGeom prst="rect">
            <a:avLst/>
          </a:prstGeom>
          <a:noFill/>
        </p:spPr>
        <p:txBody>
          <a:bodyPr wrap="square" rtlCol="0">
            <a:spAutoFit/>
          </a:bodyPr>
          <a:lstStyle/>
          <a:p>
            <a:r>
              <a:rPr lang="en-GB" dirty="0">
                <a:solidFill>
                  <a:srgbClr val="00B0F0"/>
                </a:solidFill>
              </a:rPr>
              <a:t>   David Gallagher </a:t>
            </a:r>
          </a:p>
          <a:p>
            <a:r>
              <a:rPr lang="en-GB" dirty="0">
                <a:solidFill>
                  <a:srgbClr val="00B0F0"/>
                </a:solidFill>
              </a:rPr>
              <a:t>   </a:t>
            </a: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b="1" dirty="0">
              <a:solidFill>
                <a:srgbClr val="00B0F0"/>
              </a:solidFill>
            </a:endParaRPr>
          </a:p>
          <a:p>
            <a:r>
              <a:rPr lang="en-GB" b="1" dirty="0">
                <a:solidFill>
                  <a:srgbClr val="00B0F0"/>
                </a:solidFill>
              </a:rPr>
              <a:t>Young Driver Ambassador</a:t>
            </a:r>
          </a:p>
        </p:txBody>
      </p:sp>
      <p:sp>
        <p:nvSpPr>
          <p:cNvPr id="12" name="TextBox 11"/>
          <p:cNvSpPr txBox="1"/>
          <p:nvPr/>
        </p:nvSpPr>
        <p:spPr>
          <a:xfrm>
            <a:off x="9074358" y="3572555"/>
            <a:ext cx="2881085" cy="3139321"/>
          </a:xfrm>
          <a:prstGeom prst="rect">
            <a:avLst/>
          </a:prstGeom>
          <a:noFill/>
        </p:spPr>
        <p:txBody>
          <a:bodyPr wrap="square" rtlCol="0">
            <a:spAutoFit/>
          </a:bodyPr>
          <a:lstStyle/>
          <a:p>
            <a:r>
              <a:rPr lang="en-GB" dirty="0" err="1">
                <a:solidFill>
                  <a:srgbClr val="00B0F0"/>
                </a:solidFill>
              </a:rPr>
              <a:t>Catie</a:t>
            </a:r>
            <a:r>
              <a:rPr lang="en-GB" dirty="0">
                <a:solidFill>
                  <a:srgbClr val="00B0F0"/>
                </a:solidFill>
              </a:rPr>
              <a:t> </a:t>
            </a:r>
            <a:r>
              <a:rPr lang="en-GB" dirty="0" err="1">
                <a:solidFill>
                  <a:srgbClr val="00B0F0"/>
                </a:solidFill>
              </a:rPr>
              <a:t>Munnings</a:t>
            </a:r>
            <a:endParaRPr lang="en-GB" dirty="0">
              <a:solidFill>
                <a:srgbClr val="00B0F0"/>
              </a:solidFill>
            </a:endParaRPr>
          </a:p>
          <a:p>
            <a:r>
              <a:rPr lang="en-GB" dirty="0">
                <a:solidFill>
                  <a:srgbClr val="00B0F0"/>
                </a:solidFill>
              </a:rPr>
              <a:t>Rally driver</a:t>
            </a:r>
          </a:p>
          <a:p>
            <a:endParaRPr lang="en-GB" dirty="0">
              <a:solidFill>
                <a:srgbClr val="00B0F0"/>
              </a:solidFill>
            </a:endParaRPr>
          </a:p>
          <a:p>
            <a:r>
              <a:rPr lang="en-GB" dirty="0">
                <a:solidFill>
                  <a:srgbClr val="00B0F0"/>
                </a:solidFill>
              </a:rPr>
              <a:t>Peugeot brand ambassador </a:t>
            </a:r>
          </a:p>
          <a:p>
            <a:endParaRPr lang="en-GB" dirty="0">
              <a:solidFill>
                <a:srgbClr val="00B0F0"/>
              </a:solidFill>
            </a:endParaRPr>
          </a:p>
          <a:p>
            <a:r>
              <a:rPr lang="en-GB" dirty="0">
                <a:solidFill>
                  <a:srgbClr val="00B0F0"/>
                </a:solidFill>
              </a:rPr>
              <a:t>2016 ladies </a:t>
            </a:r>
            <a:r>
              <a:rPr lang="en-GB" dirty="0" err="1">
                <a:solidFill>
                  <a:srgbClr val="00B0F0"/>
                </a:solidFill>
              </a:rPr>
              <a:t>fia</a:t>
            </a:r>
            <a:r>
              <a:rPr lang="en-GB" dirty="0">
                <a:solidFill>
                  <a:srgbClr val="00B0F0"/>
                </a:solidFill>
              </a:rPr>
              <a:t> European rally champion</a:t>
            </a:r>
          </a:p>
          <a:p>
            <a:endParaRPr lang="en-GB" dirty="0">
              <a:solidFill>
                <a:srgbClr val="00B0F0"/>
              </a:solidFill>
            </a:endParaRPr>
          </a:p>
          <a:p>
            <a:endParaRPr lang="en-GB" b="1" dirty="0">
              <a:solidFill>
                <a:srgbClr val="00B0F0"/>
              </a:solidFill>
            </a:endParaRPr>
          </a:p>
          <a:p>
            <a:r>
              <a:rPr lang="en-GB" b="1" dirty="0">
                <a:solidFill>
                  <a:srgbClr val="00B0F0"/>
                </a:solidFill>
              </a:rPr>
              <a:t>Driver Ambassador</a:t>
            </a:r>
          </a:p>
        </p:txBody>
      </p:sp>
    </p:spTree>
    <p:extLst>
      <p:ext uri="{BB962C8B-B14F-4D97-AF65-F5344CB8AC3E}">
        <p14:creationId xmlns:p14="http://schemas.microsoft.com/office/powerpoint/2010/main" val="29187623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0" end="10"/>
                                            </p:txEl>
                                          </p:spTgt>
                                        </p:tgtEl>
                                        <p:attrNameLst>
                                          <p:attrName>style.visibility</p:attrName>
                                        </p:attrNameLst>
                                      </p:cBhvr>
                                      <p:to>
                                        <p:strVal val="visible"/>
                                      </p:to>
                                    </p:set>
                                    <p:animEffect transition="in" filter="fade">
                                      <p:cBhvr>
                                        <p:cTn id="20" dur="500"/>
                                        <p:tgtEl>
                                          <p:spTgt spid="10">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fade">
                                      <p:cBhvr>
                                        <p:cTn id="33" dur="500"/>
                                        <p:tgtEl>
                                          <p:spTgt spid="12">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animEffect transition="in" filter="fade">
                                      <p:cBhvr>
                                        <p:cTn id="39" dur="500"/>
                                        <p:tgtEl>
                                          <p:spTgt spid="1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8" end="8"/>
                                            </p:txEl>
                                          </p:spTgt>
                                        </p:tgtEl>
                                        <p:attrNameLst>
                                          <p:attrName>style.visibility</p:attrName>
                                        </p:attrNameLst>
                                      </p:cBhvr>
                                      <p:to>
                                        <p:strVal val="visible"/>
                                      </p:to>
                                    </p:set>
                                    <p:animEffect transition="in" filter="fade">
                                      <p:cBhvr>
                                        <p:cTn id="44" dur="500"/>
                                        <p:tgtEl>
                                          <p:spTgt spid="12">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Effect transition="in" filter="fade">
                                      <p:cBhvr>
                                        <p:cTn id="54" dur="500"/>
                                        <p:tgtEl>
                                          <p:spTgt spid="9">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fade">
                                      <p:cBhvr>
                                        <p:cTn id="57" dur="500"/>
                                        <p:tgtEl>
                                          <p:spTgt spid="9">
                                            <p:txEl>
                                              <p:p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9">
                                            <p:txEl>
                                              <p:pRg st="3" end="3"/>
                                            </p:txEl>
                                          </p:spTgt>
                                        </p:tgtEl>
                                        <p:attrNameLst>
                                          <p:attrName>style.visibility</p:attrName>
                                        </p:attrNameLst>
                                      </p:cBhvr>
                                      <p:to>
                                        <p:strVal val="visible"/>
                                      </p:to>
                                    </p:set>
                                    <p:animEffect transition="in" filter="fade">
                                      <p:cBhvr>
                                        <p:cTn id="60" dur="500"/>
                                        <p:tgtEl>
                                          <p:spTgt spid="9">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xEl>
                                              <p:pRg st="10" end="10"/>
                                            </p:txEl>
                                          </p:spTgt>
                                        </p:tgtEl>
                                        <p:attrNameLst>
                                          <p:attrName>style.visibility</p:attrName>
                                        </p:attrNameLst>
                                      </p:cBhvr>
                                      <p:to>
                                        <p:strVal val="visible"/>
                                      </p:to>
                                    </p:set>
                                    <p:animEffect transition="in" filter="fade">
                                      <p:cBhvr>
                                        <p:cTn id="65" dur="500"/>
                                        <p:tgtEl>
                                          <p:spTgt spid="9">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IAM RoadSmart – Benefits </a:t>
            </a:r>
          </a:p>
        </p:txBody>
      </p:sp>
      <p:sp>
        <p:nvSpPr>
          <p:cNvPr id="3" name="Text Placeholder 2"/>
          <p:cNvSpPr>
            <a:spLocks noGrp="1"/>
          </p:cNvSpPr>
          <p:nvPr>
            <p:ph type="body" sz="quarter" idx="13"/>
          </p:nvPr>
        </p:nvSpPr>
        <p:spPr>
          <a:xfrm>
            <a:off x="609601" y="984739"/>
            <a:ext cx="10188537" cy="5113112"/>
          </a:xfrm>
        </p:spPr>
        <p:txBody>
          <a:bodyPr>
            <a:normAutofit/>
          </a:bodyPr>
          <a:lstStyle/>
          <a:p>
            <a:pPr lvl="0"/>
            <a:r>
              <a:rPr lang="en-GB" sz="2400" dirty="0">
                <a:solidFill>
                  <a:srgbClr val="002060"/>
                </a:solidFill>
                <a:latin typeface="Helvetica" panose="020B0604020202020204" pitchFamily="34" charset="0"/>
                <a:cs typeface="Helvetica" panose="020B0604020202020204" pitchFamily="34" charset="0"/>
              </a:rPr>
              <a:t>3 member magazines each year</a:t>
            </a:r>
          </a:p>
          <a:p>
            <a:pPr lvl="0"/>
            <a:r>
              <a:rPr lang="en-GB" sz="2400" dirty="0">
                <a:solidFill>
                  <a:srgbClr val="002060"/>
                </a:solidFill>
                <a:latin typeface="Helvetica" panose="020B0604020202020204" pitchFamily="34" charset="0"/>
                <a:cs typeface="Helvetica" panose="020B0604020202020204" pitchFamily="34" charset="0"/>
              </a:rPr>
              <a:t>Access to IAM Surety Insurance, which recognises the improved driving and riding, gained by being an Advanced Driver or Rider</a:t>
            </a:r>
          </a:p>
          <a:p>
            <a:pPr lvl="0"/>
            <a:r>
              <a:rPr lang="en-GB" sz="2400" dirty="0">
                <a:solidFill>
                  <a:srgbClr val="002060"/>
                </a:solidFill>
                <a:latin typeface="Helvetica" panose="020B0604020202020204" pitchFamily="34" charset="0"/>
                <a:cs typeface="Helvetica" panose="020B0604020202020204" pitchFamily="34" charset="0"/>
              </a:rPr>
              <a:t>Discount on Suzuki, Mercedes, Volvo, Fiat, Alfa Romeo and Jeep cars.</a:t>
            </a:r>
            <a:br>
              <a:rPr lang="en-GB" sz="2400" dirty="0">
                <a:solidFill>
                  <a:srgbClr val="002060"/>
                </a:solidFill>
                <a:latin typeface="Helvetica" panose="020B0604020202020204" pitchFamily="34" charset="0"/>
                <a:cs typeface="Helvetica" panose="020B0604020202020204" pitchFamily="34" charset="0"/>
              </a:rPr>
            </a:br>
            <a:br>
              <a:rPr lang="en-GB" sz="2400" dirty="0">
                <a:solidFill>
                  <a:srgbClr val="002060"/>
                </a:solidFill>
                <a:latin typeface="Helvetica" panose="020B0604020202020204" pitchFamily="34" charset="0"/>
                <a:cs typeface="Helvetica" panose="020B0604020202020204" pitchFamily="34" charset="0"/>
              </a:rPr>
            </a:br>
            <a:br>
              <a:rPr lang="en-GB" sz="1800" dirty="0">
                <a:solidFill>
                  <a:srgbClr val="002060"/>
                </a:solidFill>
                <a:latin typeface="Helvetica" panose="020B0604020202020204" pitchFamily="34" charset="0"/>
                <a:cs typeface="Helvetica" panose="020B0604020202020204" pitchFamily="34" charset="0"/>
              </a:rPr>
            </a:br>
            <a:endParaRPr lang="en-GB" sz="1800" dirty="0">
              <a:solidFill>
                <a:srgbClr val="002060"/>
              </a:solidFill>
              <a:latin typeface="Helvetica" panose="020B0604020202020204" pitchFamily="34" charset="0"/>
              <a:cs typeface="Helvetica" panose="020B0604020202020204" pitchFamily="34" charset="0"/>
            </a:endParaRPr>
          </a:p>
          <a:p>
            <a:pPr lvl="0"/>
            <a:endParaRPr lang="en-GB" sz="1800" dirty="0">
              <a:solidFill>
                <a:srgbClr val="002060"/>
              </a:solidFill>
              <a:latin typeface="Helvetica" panose="020B0604020202020204" pitchFamily="34" charset="0"/>
              <a:cs typeface="Helvetica" panose="020B0604020202020204" pitchFamily="34" charset="0"/>
            </a:endParaRPr>
          </a:p>
          <a:p>
            <a:pPr marL="0" lvl="0" indent="0">
              <a:buNone/>
            </a:pPr>
            <a:endParaRPr lang="en-GB" sz="1800" dirty="0">
              <a:solidFill>
                <a:srgbClr val="002060"/>
              </a:solidFill>
              <a:latin typeface="Helvetica" panose="020B0604020202020204" pitchFamily="34" charset="0"/>
              <a:cs typeface="Helvetica" panose="020B0604020202020204" pitchFamily="34" charset="0"/>
            </a:endParaRPr>
          </a:p>
          <a:p>
            <a:endParaRPr lang="en-GB" sz="2600" dirty="0">
              <a:latin typeface="Helvetica" panose="020B0604020202020204" pitchFamily="34" charset="0"/>
              <a:cs typeface="Helvetica" panose="020B0604020202020204" pitchFamily="34" charset="0"/>
            </a:endParaRPr>
          </a:p>
          <a:p>
            <a:endParaRPr lang="en-GB" dirty="0">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614" y="2643069"/>
            <a:ext cx="2599722" cy="1949791"/>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018" y="2641528"/>
            <a:ext cx="3468710" cy="1951332"/>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2513" y="2622466"/>
            <a:ext cx="3786013" cy="1911703"/>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00" y="4563514"/>
            <a:ext cx="2954087" cy="2218735"/>
          </a:xfrm>
          <a:prstGeom prst="rect">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598" y="4563514"/>
            <a:ext cx="3940915" cy="2218735"/>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5013" y="4534169"/>
            <a:ext cx="3404503" cy="2277426"/>
          </a:xfrm>
          <a:prstGeom prst="rect">
            <a:avLst/>
          </a:prstGeom>
          <a:ln>
            <a:noFill/>
          </a:ln>
          <a:effectLst>
            <a:softEdge rad="112500"/>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7634" y="1745087"/>
            <a:ext cx="8880999" cy="5167916"/>
          </a:xfrm>
          <a:prstGeom prst="rect">
            <a:avLst/>
          </a:prstGeom>
        </p:spPr>
      </p:pic>
      <p:pic>
        <p:nvPicPr>
          <p:cNvPr id="11" name="Picture 10"/>
          <p:cNvPicPr>
            <a:picLocks noChangeAspect="1"/>
          </p:cNvPicPr>
          <p:nvPr/>
        </p:nvPicPr>
        <p:blipFill>
          <a:blip r:embed="rId9"/>
          <a:stretch>
            <a:fillRect/>
          </a:stretch>
        </p:blipFill>
        <p:spPr>
          <a:xfrm>
            <a:off x="2430094" y="3495621"/>
            <a:ext cx="3185546" cy="2115402"/>
          </a:xfrm>
          <a:prstGeom prst="rect">
            <a:avLst/>
          </a:prstGeom>
          <a:ln>
            <a:noFill/>
          </a:ln>
          <a:effectLst>
            <a:softEdge rad="112500"/>
          </a:effectLst>
        </p:spPr>
      </p:pic>
      <p:pic>
        <p:nvPicPr>
          <p:cNvPr id="12" name="Picture 11"/>
          <p:cNvPicPr>
            <a:picLocks noChangeAspect="1"/>
          </p:cNvPicPr>
          <p:nvPr/>
        </p:nvPicPr>
        <p:blipFill>
          <a:blip r:embed="rId10"/>
          <a:stretch>
            <a:fillRect/>
          </a:stretch>
        </p:blipFill>
        <p:spPr>
          <a:xfrm>
            <a:off x="5615640" y="3495621"/>
            <a:ext cx="3202115" cy="2135786"/>
          </a:xfrm>
          <a:prstGeom prst="rect">
            <a:avLst/>
          </a:prstGeom>
          <a:ln>
            <a:noFill/>
          </a:ln>
          <a:effectLst>
            <a:softEdge rad="112500"/>
          </a:effectLst>
        </p:spPr>
      </p:pic>
    </p:spTree>
    <p:extLst>
      <p:ext uri="{BB962C8B-B14F-4D97-AF65-F5344CB8AC3E}">
        <p14:creationId xmlns:p14="http://schemas.microsoft.com/office/powerpoint/2010/main" val="1440363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194" y="1496202"/>
            <a:ext cx="4964806" cy="4964806"/>
          </a:xfrm>
          <a:prstGeom prst="rect">
            <a:avLst/>
          </a:prstGeom>
        </p:spPr>
      </p:pic>
      <p:sp>
        <p:nvSpPr>
          <p:cNvPr id="2" name="Title 1"/>
          <p:cNvSpPr>
            <a:spLocks noGrp="1"/>
          </p:cNvSpPr>
          <p:nvPr>
            <p:ph type="title"/>
          </p:nvPr>
        </p:nvSpPr>
        <p:spPr/>
        <p:txBody>
          <a:bodyPr/>
          <a:lstStyle/>
          <a:p>
            <a:r>
              <a:rPr lang="en-GB" dirty="0"/>
              <a:t>IAM RoadSmart – Benefits </a:t>
            </a:r>
          </a:p>
        </p:txBody>
      </p:sp>
      <p:sp>
        <p:nvSpPr>
          <p:cNvPr id="3" name="Text Placeholder 2"/>
          <p:cNvSpPr>
            <a:spLocks noGrp="1"/>
          </p:cNvSpPr>
          <p:nvPr>
            <p:ph type="body" sz="quarter" idx="13"/>
          </p:nvPr>
        </p:nvSpPr>
        <p:spPr>
          <a:xfrm>
            <a:off x="609601" y="1357144"/>
            <a:ext cx="10188537" cy="4740431"/>
          </a:xfrm>
        </p:spPr>
        <p:txBody>
          <a:bodyPr>
            <a:normAutofit/>
          </a:bodyPr>
          <a:lstStyle/>
          <a:p>
            <a:pPr lvl="0"/>
            <a:r>
              <a:rPr lang="en-GB" sz="2400" dirty="0">
                <a:solidFill>
                  <a:srgbClr val="002060"/>
                </a:solidFill>
                <a:latin typeface="Helvetica" panose="020B0604020202020204" pitchFamily="34" charset="0"/>
                <a:cs typeface="Helvetica" panose="020B0604020202020204" pitchFamily="34" charset="0"/>
              </a:rPr>
              <a:t>Car Hire and Parking discounts</a:t>
            </a:r>
            <a:br>
              <a:rPr lang="en-GB" sz="2400" dirty="0">
                <a:solidFill>
                  <a:srgbClr val="002060"/>
                </a:solidFill>
                <a:latin typeface="Helvetica" panose="020B0604020202020204" pitchFamily="34" charset="0"/>
                <a:cs typeface="Helvetica" panose="020B0604020202020204" pitchFamily="34" charset="0"/>
              </a:rPr>
            </a:br>
            <a:br>
              <a:rPr lang="en-GB" sz="2400" dirty="0">
                <a:solidFill>
                  <a:srgbClr val="002060"/>
                </a:solidFill>
                <a:latin typeface="Helvetica" panose="020B0604020202020204" pitchFamily="34" charset="0"/>
                <a:cs typeface="Helvetica" panose="020B0604020202020204" pitchFamily="34" charset="0"/>
              </a:rPr>
            </a:br>
            <a:endParaRPr lang="en-GB" sz="2400" dirty="0">
              <a:solidFill>
                <a:srgbClr val="002060"/>
              </a:solidFill>
              <a:latin typeface="Helvetica" panose="020B0604020202020204" pitchFamily="34" charset="0"/>
              <a:cs typeface="Helvetica" panose="020B0604020202020204" pitchFamily="34" charset="0"/>
            </a:endParaRPr>
          </a:p>
          <a:p>
            <a:pPr lvl="0"/>
            <a:r>
              <a:rPr lang="en-GB" sz="2400" dirty="0">
                <a:solidFill>
                  <a:srgbClr val="002060"/>
                </a:solidFill>
                <a:latin typeface="Helvetica" panose="020B0604020202020204" pitchFamily="34" charset="0"/>
                <a:cs typeface="Helvetica" panose="020B0604020202020204" pitchFamily="34" charset="0"/>
              </a:rPr>
              <a:t>15% Discount on Biking accessories at Bike Stop</a:t>
            </a:r>
            <a:br>
              <a:rPr lang="en-GB" sz="2400" dirty="0">
                <a:solidFill>
                  <a:srgbClr val="002060"/>
                </a:solidFill>
                <a:latin typeface="Helvetica" panose="020B0604020202020204" pitchFamily="34" charset="0"/>
                <a:cs typeface="Helvetica" panose="020B0604020202020204" pitchFamily="34" charset="0"/>
              </a:rPr>
            </a:br>
            <a:br>
              <a:rPr lang="en-GB" sz="2400" dirty="0">
                <a:solidFill>
                  <a:srgbClr val="002060"/>
                </a:solidFill>
                <a:latin typeface="Helvetica" panose="020B0604020202020204" pitchFamily="34" charset="0"/>
                <a:cs typeface="Helvetica" panose="020B0604020202020204" pitchFamily="34" charset="0"/>
              </a:rPr>
            </a:br>
            <a:endParaRPr lang="en-GB" sz="2400" dirty="0">
              <a:solidFill>
                <a:srgbClr val="002060"/>
              </a:solidFill>
              <a:latin typeface="Helvetica" panose="020B0604020202020204" pitchFamily="34" charset="0"/>
              <a:cs typeface="Helvetica" panose="020B0604020202020204" pitchFamily="34" charset="0"/>
            </a:endParaRPr>
          </a:p>
          <a:p>
            <a:pPr lvl="0"/>
            <a:r>
              <a:rPr lang="en-GB" sz="2400" dirty="0">
                <a:solidFill>
                  <a:srgbClr val="002060"/>
                </a:solidFill>
                <a:latin typeface="Helvetica" panose="020B0604020202020204" pitchFamily="34" charset="0"/>
                <a:cs typeface="Helvetica" panose="020B0604020202020204" pitchFamily="34" charset="0"/>
              </a:rPr>
              <a:t>17.5% Discount off tyres at National Tyres and </a:t>
            </a:r>
            <a:r>
              <a:rPr lang="en-GB" sz="2400" dirty="0" err="1">
                <a:solidFill>
                  <a:srgbClr val="002060"/>
                </a:solidFill>
                <a:latin typeface="Helvetica" panose="020B0604020202020204" pitchFamily="34" charset="0"/>
                <a:cs typeface="Helvetica" panose="020B0604020202020204" pitchFamily="34" charset="0"/>
              </a:rPr>
              <a:t>Autocare</a:t>
            </a:r>
            <a:br>
              <a:rPr lang="en-GB" sz="2400" dirty="0">
                <a:solidFill>
                  <a:srgbClr val="002060"/>
                </a:solidFill>
                <a:latin typeface="Helvetica" panose="020B0604020202020204" pitchFamily="34" charset="0"/>
                <a:cs typeface="Helvetica" panose="020B0604020202020204" pitchFamily="34" charset="0"/>
              </a:rPr>
            </a:br>
            <a:br>
              <a:rPr lang="en-GB" sz="2400" dirty="0">
                <a:solidFill>
                  <a:srgbClr val="002060"/>
                </a:solidFill>
                <a:latin typeface="Helvetica" panose="020B0604020202020204" pitchFamily="34" charset="0"/>
                <a:cs typeface="Helvetica" panose="020B0604020202020204" pitchFamily="34" charset="0"/>
              </a:rPr>
            </a:br>
            <a:endParaRPr lang="en-GB" sz="2400" dirty="0">
              <a:solidFill>
                <a:srgbClr val="002060"/>
              </a:solidFill>
              <a:latin typeface="Helvetica" panose="020B0604020202020204" pitchFamily="34" charset="0"/>
              <a:cs typeface="Helvetica" panose="020B0604020202020204" pitchFamily="34" charset="0"/>
            </a:endParaRPr>
          </a:p>
          <a:p>
            <a:pPr lvl="0"/>
            <a:r>
              <a:rPr lang="en-GB" sz="2400" dirty="0">
                <a:solidFill>
                  <a:srgbClr val="002060"/>
                </a:solidFill>
                <a:latin typeface="Helvetica" panose="020B0604020202020204" pitchFamily="34" charset="0"/>
                <a:cs typeface="Helvetica" panose="020B0604020202020204" pitchFamily="34" charset="0"/>
              </a:rPr>
              <a:t>10% off UK Weekend breaks with </a:t>
            </a:r>
            <a:r>
              <a:rPr lang="en-GB" sz="2400" dirty="0" err="1">
                <a:solidFill>
                  <a:srgbClr val="002060"/>
                </a:solidFill>
                <a:latin typeface="Helvetica" panose="020B0604020202020204" pitchFamily="34" charset="0"/>
                <a:cs typeface="Helvetica" panose="020B0604020202020204" pitchFamily="34" charset="0"/>
              </a:rPr>
              <a:t>Superbreak</a:t>
            </a:r>
            <a:r>
              <a:rPr lang="en-GB" sz="2400" dirty="0">
                <a:solidFill>
                  <a:srgbClr val="002060"/>
                </a:solidFill>
                <a:latin typeface="Helvetica" panose="020B0604020202020204" pitchFamily="34" charset="0"/>
                <a:cs typeface="Helvetica" panose="020B0604020202020204" pitchFamily="34" charset="0"/>
              </a:rPr>
              <a:t>.</a:t>
            </a:r>
          </a:p>
          <a:p>
            <a:pPr marL="0" indent="0">
              <a:buNone/>
            </a:pPr>
            <a:endParaRPr lang="en-GB" sz="2600" dirty="0"/>
          </a:p>
          <a:p>
            <a:endParaRPr lang="en-GB" dirty="0"/>
          </a:p>
        </p:txBody>
      </p:sp>
    </p:spTree>
    <p:extLst>
      <p:ext uri="{BB962C8B-B14F-4D97-AF65-F5344CB8AC3E}">
        <p14:creationId xmlns:p14="http://schemas.microsoft.com/office/powerpoint/2010/main" val="1428763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rotWithShape="1">
          <a:blip r:embed="rId2"/>
          <a:srcRect l="36263" t="21980" r="40572" b="33576"/>
          <a:stretch/>
        </p:blipFill>
        <p:spPr>
          <a:xfrm>
            <a:off x="3100647" y="0"/>
            <a:ext cx="5361710" cy="6858000"/>
          </a:xfrm>
          <a:prstGeom prst="rect">
            <a:avLst/>
          </a:prstGeom>
          <a:ln>
            <a:noFill/>
          </a:ln>
          <a:effectLst>
            <a:softEdge rad="112500"/>
          </a:effectLst>
        </p:spPr>
      </p:pic>
    </p:spTree>
    <p:extLst>
      <p:ext uri="{BB962C8B-B14F-4D97-AF65-F5344CB8AC3E}">
        <p14:creationId xmlns:p14="http://schemas.microsoft.com/office/powerpoint/2010/main" val="240102377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 typical day on our roads…</a:t>
            </a:r>
          </a:p>
        </p:txBody>
      </p:sp>
      <p:sp>
        <p:nvSpPr>
          <p:cNvPr id="6" name="Text Box 2"/>
          <p:cNvSpPr txBox="1">
            <a:spLocks noChangeArrowheads="1"/>
          </p:cNvSpPr>
          <p:nvPr/>
        </p:nvSpPr>
        <p:spPr bwMode="auto">
          <a:xfrm>
            <a:off x="1470425" y="2004432"/>
            <a:ext cx="21224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6001" rIns="0" bIns="0"/>
          <a:lstStyle>
            <a:lvl1pPr eaLnBrk="0" hangingPunct="0">
              <a:tabLst>
                <a:tab pos="655638" algn="l"/>
                <a:tab pos="1312863" algn="l"/>
                <a:tab pos="1968500" algn="l"/>
              </a:tabLst>
              <a:defRPr>
                <a:solidFill>
                  <a:schemeClr val="tx1"/>
                </a:solidFill>
                <a:latin typeface="Arial" charset="0"/>
              </a:defRPr>
            </a:lvl1pPr>
            <a:lvl2pPr marL="742950" indent="-285750" eaLnBrk="0" hangingPunct="0">
              <a:tabLst>
                <a:tab pos="655638" algn="l"/>
                <a:tab pos="1312863" algn="l"/>
                <a:tab pos="1968500" algn="l"/>
              </a:tabLst>
              <a:defRPr>
                <a:solidFill>
                  <a:schemeClr val="tx1"/>
                </a:solidFill>
                <a:latin typeface="Arial" charset="0"/>
              </a:defRPr>
            </a:lvl2pPr>
            <a:lvl3pPr marL="1143000" indent="-228600" eaLnBrk="0" hangingPunct="0">
              <a:tabLst>
                <a:tab pos="655638" algn="l"/>
                <a:tab pos="1312863" algn="l"/>
                <a:tab pos="1968500" algn="l"/>
              </a:tabLst>
              <a:defRPr>
                <a:solidFill>
                  <a:schemeClr val="tx1"/>
                </a:solidFill>
                <a:latin typeface="Arial" charset="0"/>
              </a:defRPr>
            </a:lvl3pPr>
            <a:lvl4pPr marL="1600200" indent="-228600" eaLnBrk="0" hangingPunct="0">
              <a:tabLst>
                <a:tab pos="655638" algn="l"/>
                <a:tab pos="1312863" algn="l"/>
                <a:tab pos="1968500" algn="l"/>
              </a:tabLst>
              <a:defRPr>
                <a:solidFill>
                  <a:schemeClr val="tx1"/>
                </a:solidFill>
                <a:latin typeface="Arial" charset="0"/>
              </a:defRPr>
            </a:lvl4pPr>
            <a:lvl5pPr marL="2057400" indent="-228600" eaLnBrk="0" hangingPunct="0">
              <a:tabLst>
                <a:tab pos="655638" algn="l"/>
                <a:tab pos="1312863" algn="l"/>
                <a:tab pos="1968500" algn="l"/>
              </a:tabLst>
              <a:defRPr>
                <a:solidFill>
                  <a:schemeClr val="tx1"/>
                </a:solidFill>
                <a:latin typeface="Arial" charset="0"/>
              </a:defRPr>
            </a:lvl5pPr>
            <a:lvl6pPr marL="25146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6pPr>
            <a:lvl7pPr marL="29718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7pPr>
            <a:lvl8pPr marL="34290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8pPr>
            <a:lvl9pPr marL="38862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9pPr>
          </a:lstStyle>
          <a:p>
            <a:pPr eaLnBrk="1" hangingPunct="1"/>
            <a:r>
              <a:rPr lang="en-US" altLang="en-US" b="1" u="sng" dirty="0">
                <a:solidFill>
                  <a:srgbClr val="002060"/>
                </a:solidFill>
                <a:latin typeface="+mj-lt"/>
              </a:rPr>
              <a:t>Unlicensed Driver</a:t>
            </a:r>
          </a:p>
          <a:p>
            <a:pPr eaLnBrk="1" hangingPunct="1">
              <a:lnSpc>
                <a:spcPct val="150000"/>
              </a:lnSpc>
            </a:pPr>
            <a:r>
              <a:rPr lang="en-US" altLang="en-US" sz="1300" dirty="0">
                <a:solidFill>
                  <a:srgbClr val="002060"/>
                </a:solidFill>
                <a:latin typeface="+mj-lt"/>
              </a:rPr>
              <a:t>24% - No driver training</a:t>
            </a:r>
          </a:p>
          <a:p>
            <a:pPr eaLnBrk="1" hangingPunct="1">
              <a:lnSpc>
                <a:spcPct val="150000"/>
              </a:lnSpc>
            </a:pPr>
            <a:r>
              <a:rPr lang="en-US" altLang="en-US" sz="1300" dirty="0">
                <a:solidFill>
                  <a:srgbClr val="002060"/>
                </a:solidFill>
                <a:latin typeface="+mj-lt"/>
              </a:rPr>
              <a:t>54% - No Insurance</a:t>
            </a:r>
          </a:p>
          <a:p>
            <a:pPr eaLnBrk="1" hangingPunct="1">
              <a:lnSpc>
                <a:spcPct val="150000"/>
              </a:lnSpc>
            </a:pPr>
            <a:r>
              <a:rPr lang="en-US" altLang="en-US" sz="1300" dirty="0">
                <a:solidFill>
                  <a:srgbClr val="002060"/>
                </a:solidFill>
                <a:latin typeface="+mj-lt"/>
              </a:rPr>
              <a:t>22% - Bad Attitude</a:t>
            </a:r>
          </a:p>
        </p:txBody>
      </p:sp>
      <p:sp>
        <p:nvSpPr>
          <p:cNvPr id="7" name="Text Box 3"/>
          <p:cNvSpPr txBox="1">
            <a:spLocks noChangeArrowheads="1"/>
          </p:cNvSpPr>
          <p:nvPr/>
        </p:nvSpPr>
        <p:spPr bwMode="auto">
          <a:xfrm>
            <a:off x="8288041" y="2220367"/>
            <a:ext cx="25098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6001" rIns="0" bIns="0"/>
          <a:lstStyle>
            <a:lvl1pPr eaLnBrk="0" hangingPunct="0">
              <a:tabLst>
                <a:tab pos="655638" algn="l"/>
                <a:tab pos="1312863" algn="l"/>
                <a:tab pos="1968500" algn="l"/>
              </a:tabLst>
              <a:defRPr>
                <a:solidFill>
                  <a:schemeClr val="tx1"/>
                </a:solidFill>
                <a:latin typeface="Arial" charset="0"/>
              </a:defRPr>
            </a:lvl1pPr>
            <a:lvl2pPr marL="742950" indent="-285750" eaLnBrk="0" hangingPunct="0">
              <a:tabLst>
                <a:tab pos="655638" algn="l"/>
                <a:tab pos="1312863" algn="l"/>
                <a:tab pos="1968500" algn="l"/>
              </a:tabLst>
              <a:defRPr>
                <a:solidFill>
                  <a:schemeClr val="tx1"/>
                </a:solidFill>
                <a:latin typeface="Arial" charset="0"/>
              </a:defRPr>
            </a:lvl2pPr>
            <a:lvl3pPr marL="1143000" indent="-228600" eaLnBrk="0" hangingPunct="0">
              <a:tabLst>
                <a:tab pos="655638" algn="l"/>
                <a:tab pos="1312863" algn="l"/>
                <a:tab pos="1968500" algn="l"/>
              </a:tabLst>
              <a:defRPr>
                <a:solidFill>
                  <a:schemeClr val="tx1"/>
                </a:solidFill>
                <a:latin typeface="Arial" charset="0"/>
              </a:defRPr>
            </a:lvl3pPr>
            <a:lvl4pPr marL="1600200" indent="-228600" eaLnBrk="0" hangingPunct="0">
              <a:tabLst>
                <a:tab pos="655638" algn="l"/>
                <a:tab pos="1312863" algn="l"/>
                <a:tab pos="1968500" algn="l"/>
              </a:tabLst>
              <a:defRPr>
                <a:solidFill>
                  <a:schemeClr val="tx1"/>
                </a:solidFill>
                <a:latin typeface="Arial" charset="0"/>
              </a:defRPr>
            </a:lvl4pPr>
            <a:lvl5pPr marL="2057400" indent="-228600" eaLnBrk="0" hangingPunct="0">
              <a:tabLst>
                <a:tab pos="655638" algn="l"/>
                <a:tab pos="1312863" algn="l"/>
                <a:tab pos="1968500" algn="l"/>
              </a:tabLst>
              <a:defRPr>
                <a:solidFill>
                  <a:schemeClr val="tx1"/>
                </a:solidFill>
                <a:latin typeface="Arial" charset="0"/>
              </a:defRPr>
            </a:lvl5pPr>
            <a:lvl6pPr marL="25146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6pPr>
            <a:lvl7pPr marL="29718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7pPr>
            <a:lvl8pPr marL="34290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8pPr>
            <a:lvl9pPr marL="38862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9pPr>
          </a:lstStyle>
          <a:p>
            <a:pPr eaLnBrk="1" hangingPunct="1"/>
            <a:r>
              <a:rPr lang="en-US" altLang="en-US" b="1" u="sng" dirty="0">
                <a:solidFill>
                  <a:srgbClr val="002060"/>
                </a:solidFill>
                <a:latin typeface="+mj-lt"/>
              </a:rPr>
              <a:t>New Driver</a:t>
            </a:r>
          </a:p>
          <a:p>
            <a:pPr eaLnBrk="1" hangingPunct="1">
              <a:lnSpc>
                <a:spcPct val="150000"/>
              </a:lnSpc>
            </a:pPr>
            <a:r>
              <a:rPr lang="en-US" altLang="en-US" sz="1300" dirty="0">
                <a:solidFill>
                  <a:srgbClr val="002060"/>
                </a:solidFill>
                <a:latin typeface="+mj-lt"/>
              </a:rPr>
              <a:t>42% - More traffic than usual</a:t>
            </a:r>
          </a:p>
          <a:p>
            <a:pPr eaLnBrk="1" hangingPunct="1">
              <a:lnSpc>
                <a:spcPct val="150000"/>
              </a:lnSpc>
            </a:pPr>
            <a:r>
              <a:rPr lang="en-US" altLang="en-US" sz="1300" dirty="0">
                <a:solidFill>
                  <a:srgbClr val="002060"/>
                </a:solidFill>
                <a:latin typeface="+mj-lt"/>
              </a:rPr>
              <a:t>25% - Indecisive</a:t>
            </a:r>
          </a:p>
          <a:p>
            <a:pPr eaLnBrk="1" hangingPunct="1">
              <a:lnSpc>
                <a:spcPct val="150000"/>
              </a:lnSpc>
            </a:pPr>
            <a:r>
              <a:rPr lang="en-US" altLang="en-US" sz="1300" dirty="0">
                <a:solidFill>
                  <a:srgbClr val="002060"/>
                </a:solidFill>
                <a:latin typeface="+mj-lt"/>
              </a:rPr>
              <a:t>33% - Panic</a:t>
            </a:r>
          </a:p>
        </p:txBody>
      </p:sp>
      <p:sp>
        <p:nvSpPr>
          <p:cNvPr id="8" name="Text Box 4"/>
          <p:cNvSpPr txBox="1">
            <a:spLocks noChangeArrowheads="1"/>
          </p:cNvSpPr>
          <p:nvPr/>
        </p:nvSpPr>
        <p:spPr bwMode="auto">
          <a:xfrm>
            <a:off x="4951001" y="1045470"/>
            <a:ext cx="2312828" cy="14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6001" rIns="0" bIns="0"/>
          <a:lstStyle>
            <a:lvl1pPr eaLnBrk="0" hangingPunct="0">
              <a:tabLst>
                <a:tab pos="655638" algn="l"/>
                <a:tab pos="1312863" algn="l"/>
                <a:tab pos="1968500" algn="l"/>
              </a:tabLst>
              <a:defRPr>
                <a:solidFill>
                  <a:schemeClr val="tx1"/>
                </a:solidFill>
                <a:latin typeface="Arial" charset="0"/>
              </a:defRPr>
            </a:lvl1pPr>
            <a:lvl2pPr marL="742950" indent="-285750" eaLnBrk="0" hangingPunct="0">
              <a:tabLst>
                <a:tab pos="655638" algn="l"/>
                <a:tab pos="1312863" algn="l"/>
                <a:tab pos="1968500" algn="l"/>
              </a:tabLst>
              <a:defRPr>
                <a:solidFill>
                  <a:schemeClr val="tx1"/>
                </a:solidFill>
                <a:latin typeface="Arial" charset="0"/>
              </a:defRPr>
            </a:lvl2pPr>
            <a:lvl3pPr marL="1143000" indent="-228600" eaLnBrk="0" hangingPunct="0">
              <a:tabLst>
                <a:tab pos="655638" algn="l"/>
                <a:tab pos="1312863" algn="l"/>
                <a:tab pos="1968500" algn="l"/>
              </a:tabLst>
              <a:defRPr>
                <a:solidFill>
                  <a:schemeClr val="tx1"/>
                </a:solidFill>
                <a:latin typeface="Arial" charset="0"/>
              </a:defRPr>
            </a:lvl3pPr>
            <a:lvl4pPr marL="1600200" indent="-228600" eaLnBrk="0" hangingPunct="0">
              <a:tabLst>
                <a:tab pos="655638" algn="l"/>
                <a:tab pos="1312863" algn="l"/>
                <a:tab pos="1968500" algn="l"/>
              </a:tabLst>
              <a:defRPr>
                <a:solidFill>
                  <a:schemeClr val="tx1"/>
                </a:solidFill>
                <a:latin typeface="Arial" charset="0"/>
              </a:defRPr>
            </a:lvl4pPr>
            <a:lvl5pPr marL="2057400" indent="-228600" eaLnBrk="0" hangingPunct="0">
              <a:tabLst>
                <a:tab pos="655638" algn="l"/>
                <a:tab pos="1312863" algn="l"/>
                <a:tab pos="1968500" algn="l"/>
              </a:tabLst>
              <a:defRPr>
                <a:solidFill>
                  <a:schemeClr val="tx1"/>
                </a:solidFill>
                <a:latin typeface="Arial" charset="0"/>
              </a:defRPr>
            </a:lvl5pPr>
            <a:lvl6pPr marL="25146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6pPr>
            <a:lvl7pPr marL="29718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7pPr>
            <a:lvl8pPr marL="34290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8pPr>
            <a:lvl9pPr marL="3886200" indent="-228600" eaLnBrk="0" fontAlgn="base" hangingPunct="0">
              <a:spcBef>
                <a:spcPct val="0"/>
              </a:spcBef>
              <a:spcAft>
                <a:spcPct val="0"/>
              </a:spcAft>
              <a:tabLst>
                <a:tab pos="655638" algn="l"/>
                <a:tab pos="1312863" algn="l"/>
                <a:tab pos="1968500" algn="l"/>
              </a:tabLst>
              <a:defRPr>
                <a:solidFill>
                  <a:schemeClr val="tx1"/>
                </a:solidFill>
                <a:latin typeface="Arial" charset="0"/>
              </a:defRPr>
            </a:lvl9pPr>
          </a:lstStyle>
          <a:p>
            <a:pPr eaLnBrk="1" hangingPunct="1"/>
            <a:r>
              <a:rPr lang="en-US" altLang="en-US" b="1" u="sng" dirty="0">
                <a:solidFill>
                  <a:srgbClr val="002060"/>
                </a:solidFill>
                <a:latin typeface="+mj-lt"/>
              </a:rPr>
              <a:t>Sales Rep</a:t>
            </a:r>
          </a:p>
          <a:p>
            <a:pPr eaLnBrk="1" hangingPunct="1">
              <a:lnSpc>
                <a:spcPct val="150000"/>
              </a:lnSpc>
            </a:pPr>
            <a:r>
              <a:rPr lang="en-US" altLang="en-US" sz="1300" dirty="0">
                <a:solidFill>
                  <a:srgbClr val="002060"/>
                </a:solidFill>
                <a:latin typeface="+mj-lt"/>
              </a:rPr>
              <a:t>41% - Late for meeting</a:t>
            </a:r>
          </a:p>
          <a:p>
            <a:pPr eaLnBrk="1" hangingPunct="1">
              <a:lnSpc>
                <a:spcPct val="150000"/>
              </a:lnSpc>
            </a:pPr>
            <a:r>
              <a:rPr lang="en-US" altLang="en-US" sz="1300" dirty="0">
                <a:solidFill>
                  <a:srgbClr val="002060"/>
                </a:solidFill>
                <a:latin typeface="+mj-lt"/>
              </a:rPr>
              <a:t>33% - On phone</a:t>
            </a:r>
          </a:p>
          <a:p>
            <a:pPr eaLnBrk="1" hangingPunct="1">
              <a:lnSpc>
                <a:spcPct val="150000"/>
              </a:lnSpc>
            </a:pPr>
            <a:r>
              <a:rPr lang="en-US" altLang="en-US" sz="1300" dirty="0">
                <a:solidFill>
                  <a:srgbClr val="002060"/>
                </a:solidFill>
                <a:latin typeface="+mj-lt"/>
              </a:rPr>
              <a:t>26% - Thinking of other things</a:t>
            </a:r>
          </a:p>
        </p:txBody>
      </p:sp>
      <p:sp>
        <p:nvSpPr>
          <p:cNvPr id="9" name="Text Box 5"/>
          <p:cNvSpPr txBox="1">
            <a:spLocks noChangeArrowheads="1"/>
          </p:cNvSpPr>
          <p:nvPr/>
        </p:nvSpPr>
        <p:spPr bwMode="auto">
          <a:xfrm>
            <a:off x="1580755" y="4194423"/>
            <a:ext cx="190182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16001" rIns="0" bIns="0"/>
          <a:lstStyle>
            <a:lvl1pPr eaLnBrk="0" hangingPunct="0">
              <a:tabLst>
                <a:tab pos="655638" algn="l"/>
                <a:tab pos="1312863" algn="l"/>
              </a:tabLst>
              <a:defRPr>
                <a:solidFill>
                  <a:schemeClr val="tx1"/>
                </a:solidFill>
                <a:latin typeface="Arial" charset="0"/>
              </a:defRPr>
            </a:lvl1pPr>
            <a:lvl2pPr marL="742950" indent="-285750" eaLnBrk="0" hangingPunct="0">
              <a:tabLst>
                <a:tab pos="655638" algn="l"/>
                <a:tab pos="1312863" algn="l"/>
              </a:tabLst>
              <a:defRPr>
                <a:solidFill>
                  <a:schemeClr val="tx1"/>
                </a:solidFill>
                <a:latin typeface="Arial" charset="0"/>
              </a:defRPr>
            </a:lvl2pPr>
            <a:lvl3pPr marL="1143000" indent="-228600" eaLnBrk="0" hangingPunct="0">
              <a:tabLst>
                <a:tab pos="655638" algn="l"/>
                <a:tab pos="1312863" algn="l"/>
              </a:tabLst>
              <a:defRPr>
                <a:solidFill>
                  <a:schemeClr val="tx1"/>
                </a:solidFill>
                <a:latin typeface="Arial" charset="0"/>
              </a:defRPr>
            </a:lvl3pPr>
            <a:lvl4pPr marL="1600200" indent="-228600" eaLnBrk="0" hangingPunct="0">
              <a:tabLst>
                <a:tab pos="655638" algn="l"/>
                <a:tab pos="1312863" algn="l"/>
              </a:tabLst>
              <a:defRPr>
                <a:solidFill>
                  <a:schemeClr val="tx1"/>
                </a:solidFill>
                <a:latin typeface="Arial" charset="0"/>
              </a:defRPr>
            </a:lvl4pPr>
            <a:lvl5pPr marL="2057400" indent="-228600" eaLnBrk="0" hangingPunct="0">
              <a:tabLst>
                <a:tab pos="655638" algn="l"/>
                <a:tab pos="1312863" algn="l"/>
              </a:tabLst>
              <a:defRPr>
                <a:solidFill>
                  <a:schemeClr val="tx1"/>
                </a:solidFill>
                <a:latin typeface="Arial" charset="0"/>
              </a:defRPr>
            </a:lvl5pPr>
            <a:lvl6pPr marL="2514600" indent="-228600" eaLnBrk="0" fontAlgn="base" hangingPunct="0">
              <a:spcBef>
                <a:spcPct val="0"/>
              </a:spcBef>
              <a:spcAft>
                <a:spcPct val="0"/>
              </a:spcAft>
              <a:tabLst>
                <a:tab pos="655638" algn="l"/>
                <a:tab pos="1312863" algn="l"/>
              </a:tabLst>
              <a:defRPr>
                <a:solidFill>
                  <a:schemeClr val="tx1"/>
                </a:solidFill>
                <a:latin typeface="Arial" charset="0"/>
              </a:defRPr>
            </a:lvl6pPr>
            <a:lvl7pPr marL="2971800" indent="-228600" eaLnBrk="0" fontAlgn="base" hangingPunct="0">
              <a:spcBef>
                <a:spcPct val="0"/>
              </a:spcBef>
              <a:spcAft>
                <a:spcPct val="0"/>
              </a:spcAft>
              <a:tabLst>
                <a:tab pos="655638" algn="l"/>
                <a:tab pos="1312863" algn="l"/>
              </a:tabLst>
              <a:defRPr>
                <a:solidFill>
                  <a:schemeClr val="tx1"/>
                </a:solidFill>
                <a:latin typeface="Arial" charset="0"/>
              </a:defRPr>
            </a:lvl7pPr>
            <a:lvl8pPr marL="3429000" indent="-228600" eaLnBrk="0" fontAlgn="base" hangingPunct="0">
              <a:spcBef>
                <a:spcPct val="0"/>
              </a:spcBef>
              <a:spcAft>
                <a:spcPct val="0"/>
              </a:spcAft>
              <a:tabLst>
                <a:tab pos="655638" algn="l"/>
                <a:tab pos="1312863" algn="l"/>
              </a:tabLst>
              <a:defRPr>
                <a:solidFill>
                  <a:schemeClr val="tx1"/>
                </a:solidFill>
                <a:latin typeface="Arial" charset="0"/>
              </a:defRPr>
            </a:lvl8pPr>
            <a:lvl9pPr marL="3886200" indent="-228600" eaLnBrk="0" fontAlgn="base" hangingPunct="0">
              <a:spcBef>
                <a:spcPct val="0"/>
              </a:spcBef>
              <a:spcAft>
                <a:spcPct val="0"/>
              </a:spcAft>
              <a:tabLst>
                <a:tab pos="655638" algn="l"/>
                <a:tab pos="1312863" algn="l"/>
              </a:tabLst>
              <a:defRPr>
                <a:solidFill>
                  <a:schemeClr val="tx1"/>
                </a:solidFill>
                <a:latin typeface="Arial" charset="0"/>
              </a:defRPr>
            </a:lvl9pPr>
          </a:lstStyle>
          <a:p>
            <a:pPr eaLnBrk="1" hangingPunct="1"/>
            <a:r>
              <a:rPr lang="en-US" altLang="en-US" b="1" u="sng" dirty="0">
                <a:solidFill>
                  <a:srgbClr val="002060"/>
                </a:solidFill>
                <a:latin typeface="+mj-lt"/>
              </a:rPr>
              <a:t>Distracted Parent</a:t>
            </a:r>
          </a:p>
          <a:p>
            <a:pPr eaLnBrk="1" hangingPunct="1">
              <a:lnSpc>
                <a:spcPct val="150000"/>
              </a:lnSpc>
            </a:pPr>
            <a:r>
              <a:rPr lang="en-US" altLang="en-US" sz="1300" dirty="0">
                <a:solidFill>
                  <a:srgbClr val="002060"/>
                </a:solidFill>
                <a:latin typeface="+mj-lt"/>
              </a:rPr>
              <a:t>28% - Rushing to work</a:t>
            </a:r>
          </a:p>
          <a:p>
            <a:pPr eaLnBrk="1" hangingPunct="1">
              <a:lnSpc>
                <a:spcPct val="150000"/>
              </a:lnSpc>
            </a:pPr>
            <a:r>
              <a:rPr lang="en-US" altLang="en-US" sz="1300" dirty="0">
                <a:solidFill>
                  <a:srgbClr val="002060"/>
                </a:solidFill>
                <a:latin typeface="+mj-lt"/>
              </a:rPr>
              <a:t>33% - Kids playing up</a:t>
            </a:r>
          </a:p>
          <a:p>
            <a:pPr eaLnBrk="1" hangingPunct="1">
              <a:lnSpc>
                <a:spcPct val="150000"/>
              </a:lnSpc>
            </a:pPr>
            <a:r>
              <a:rPr lang="en-US" altLang="en-US" sz="1300" dirty="0">
                <a:solidFill>
                  <a:srgbClr val="002060"/>
                </a:solidFill>
                <a:latin typeface="+mj-lt"/>
              </a:rPr>
              <a:t>39% - Late for School</a:t>
            </a:r>
          </a:p>
        </p:txBody>
      </p:sp>
      <p:sp>
        <p:nvSpPr>
          <p:cNvPr id="10" name="Text Box 6"/>
          <p:cNvSpPr txBox="1">
            <a:spLocks noChangeArrowheads="1"/>
          </p:cNvSpPr>
          <p:nvPr/>
        </p:nvSpPr>
        <p:spPr bwMode="auto">
          <a:xfrm>
            <a:off x="8726191" y="4194423"/>
            <a:ext cx="20716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16001" rIns="0" bIns="0"/>
          <a:lstStyle>
            <a:lvl1pPr eaLnBrk="0" hangingPunct="0">
              <a:tabLst>
                <a:tab pos="655638" algn="l"/>
                <a:tab pos="1312863" algn="l"/>
              </a:tabLst>
              <a:defRPr>
                <a:solidFill>
                  <a:schemeClr val="tx1"/>
                </a:solidFill>
                <a:latin typeface="Arial" charset="0"/>
              </a:defRPr>
            </a:lvl1pPr>
            <a:lvl2pPr marL="742950" indent="-285750" eaLnBrk="0" hangingPunct="0">
              <a:tabLst>
                <a:tab pos="655638" algn="l"/>
                <a:tab pos="1312863" algn="l"/>
              </a:tabLst>
              <a:defRPr>
                <a:solidFill>
                  <a:schemeClr val="tx1"/>
                </a:solidFill>
                <a:latin typeface="Arial" charset="0"/>
              </a:defRPr>
            </a:lvl2pPr>
            <a:lvl3pPr marL="1143000" indent="-228600" eaLnBrk="0" hangingPunct="0">
              <a:tabLst>
                <a:tab pos="655638" algn="l"/>
                <a:tab pos="1312863" algn="l"/>
              </a:tabLst>
              <a:defRPr>
                <a:solidFill>
                  <a:schemeClr val="tx1"/>
                </a:solidFill>
                <a:latin typeface="Arial" charset="0"/>
              </a:defRPr>
            </a:lvl3pPr>
            <a:lvl4pPr marL="1600200" indent="-228600" eaLnBrk="0" hangingPunct="0">
              <a:tabLst>
                <a:tab pos="655638" algn="l"/>
                <a:tab pos="1312863" algn="l"/>
              </a:tabLst>
              <a:defRPr>
                <a:solidFill>
                  <a:schemeClr val="tx1"/>
                </a:solidFill>
                <a:latin typeface="Arial" charset="0"/>
              </a:defRPr>
            </a:lvl4pPr>
            <a:lvl5pPr marL="2057400" indent="-228600" eaLnBrk="0" hangingPunct="0">
              <a:tabLst>
                <a:tab pos="655638" algn="l"/>
                <a:tab pos="1312863" algn="l"/>
              </a:tabLst>
              <a:defRPr>
                <a:solidFill>
                  <a:schemeClr val="tx1"/>
                </a:solidFill>
                <a:latin typeface="Arial" charset="0"/>
              </a:defRPr>
            </a:lvl5pPr>
            <a:lvl6pPr marL="2514600" indent="-228600" eaLnBrk="0" fontAlgn="base" hangingPunct="0">
              <a:spcBef>
                <a:spcPct val="0"/>
              </a:spcBef>
              <a:spcAft>
                <a:spcPct val="0"/>
              </a:spcAft>
              <a:tabLst>
                <a:tab pos="655638" algn="l"/>
                <a:tab pos="1312863" algn="l"/>
              </a:tabLst>
              <a:defRPr>
                <a:solidFill>
                  <a:schemeClr val="tx1"/>
                </a:solidFill>
                <a:latin typeface="Arial" charset="0"/>
              </a:defRPr>
            </a:lvl6pPr>
            <a:lvl7pPr marL="2971800" indent="-228600" eaLnBrk="0" fontAlgn="base" hangingPunct="0">
              <a:spcBef>
                <a:spcPct val="0"/>
              </a:spcBef>
              <a:spcAft>
                <a:spcPct val="0"/>
              </a:spcAft>
              <a:tabLst>
                <a:tab pos="655638" algn="l"/>
                <a:tab pos="1312863" algn="l"/>
              </a:tabLst>
              <a:defRPr>
                <a:solidFill>
                  <a:schemeClr val="tx1"/>
                </a:solidFill>
                <a:latin typeface="Arial" charset="0"/>
              </a:defRPr>
            </a:lvl7pPr>
            <a:lvl8pPr marL="3429000" indent="-228600" eaLnBrk="0" fontAlgn="base" hangingPunct="0">
              <a:spcBef>
                <a:spcPct val="0"/>
              </a:spcBef>
              <a:spcAft>
                <a:spcPct val="0"/>
              </a:spcAft>
              <a:tabLst>
                <a:tab pos="655638" algn="l"/>
                <a:tab pos="1312863" algn="l"/>
              </a:tabLst>
              <a:defRPr>
                <a:solidFill>
                  <a:schemeClr val="tx1"/>
                </a:solidFill>
                <a:latin typeface="Arial" charset="0"/>
              </a:defRPr>
            </a:lvl8pPr>
            <a:lvl9pPr marL="3886200" indent="-228600" eaLnBrk="0" fontAlgn="base" hangingPunct="0">
              <a:spcBef>
                <a:spcPct val="0"/>
              </a:spcBef>
              <a:spcAft>
                <a:spcPct val="0"/>
              </a:spcAft>
              <a:tabLst>
                <a:tab pos="655638" algn="l"/>
                <a:tab pos="1312863" algn="l"/>
              </a:tabLst>
              <a:defRPr>
                <a:solidFill>
                  <a:schemeClr val="tx1"/>
                </a:solidFill>
                <a:latin typeface="Arial" charset="0"/>
              </a:defRPr>
            </a:lvl9pPr>
          </a:lstStyle>
          <a:p>
            <a:pPr eaLnBrk="1" hangingPunct="1"/>
            <a:r>
              <a:rPr lang="en-US" altLang="en-US" b="1" u="sng" dirty="0">
                <a:solidFill>
                  <a:srgbClr val="002060"/>
                </a:solidFill>
                <a:latin typeface="+mj-lt"/>
              </a:rPr>
              <a:t>The Fiddler</a:t>
            </a:r>
          </a:p>
          <a:p>
            <a:pPr eaLnBrk="1" hangingPunct="1">
              <a:lnSpc>
                <a:spcPct val="150000"/>
              </a:lnSpc>
            </a:pPr>
            <a:r>
              <a:rPr lang="en-US" altLang="en-US" sz="1300" dirty="0">
                <a:solidFill>
                  <a:srgbClr val="002060"/>
                </a:solidFill>
                <a:latin typeface="+mj-lt"/>
              </a:rPr>
              <a:t>17% - Eating food</a:t>
            </a:r>
          </a:p>
          <a:p>
            <a:pPr eaLnBrk="1" hangingPunct="1">
              <a:lnSpc>
                <a:spcPct val="150000"/>
              </a:lnSpc>
            </a:pPr>
            <a:r>
              <a:rPr lang="en-US" altLang="en-US" sz="1300" dirty="0">
                <a:solidFill>
                  <a:srgbClr val="002060"/>
                </a:solidFill>
                <a:latin typeface="+mj-lt"/>
              </a:rPr>
              <a:t>44% - On Phone</a:t>
            </a:r>
          </a:p>
          <a:p>
            <a:pPr eaLnBrk="1" hangingPunct="1">
              <a:lnSpc>
                <a:spcPct val="150000"/>
              </a:lnSpc>
            </a:pPr>
            <a:r>
              <a:rPr lang="en-US" altLang="en-US" sz="1300" dirty="0">
                <a:solidFill>
                  <a:srgbClr val="002060"/>
                </a:solidFill>
                <a:latin typeface="+mj-lt"/>
              </a:rPr>
              <a:t>13% - Changing CD</a:t>
            </a:r>
          </a:p>
          <a:p>
            <a:pPr eaLnBrk="1" hangingPunct="1">
              <a:lnSpc>
                <a:spcPct val="150000"/>
              </a:lnSpc>
            </a:pPr>
            <a:r>
              <a:rPr lang="en-US" altLang="en-US" sz="1300" dirty="0">
                <a:solidFill>
                  <a:srgbClr val="002060"/>
                </a:solidFill>
                <a:latin typeface="+mj-lt"/>
              </a:rPr>
              <a:t>26% - Admiring reflection</a:t>
            </a:r>
          </a:p>
        </p:txBody>
      </p:sp>
      <p:sp>
        <p:nvSpPr>
          <p:cNvPr id="11" name="Text Box 7"/>
          <p:cNvSpPr txBox="1">
            <a:spLocks noChangeArrowheads="1"/>
          </p:cNvSpPr>
          <p:nvPr/>
        </p:nvSpPr>
        <p:spPr bwMode="auto">
          <a:xfrm>
            <a:off x="5135934" y="5170727"/>
            <a:ext cx="157162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16001" rIns="0" bIns="0"/>
          <a:lstStyle>
            <a:lvl1pPr eaLnBrk="0" hangingPunct="0">
              <a:tabLst>
                <a:tab pos="655638" algn="l"/>
                <a:tab pos="1312863" algn="l"/>
              </a:tabLst>
              <a:defRPr>
                <a:solidFill>
                  <a:schemeClr val="tx1"/>
                </a:solidFill>
                <a:latin typeface="Arial" charset="0"/>
              </a:defRPr>
            </a:lvl1pPr>
            <a:lvl2pPr marL="742950" indent="-285750" eaLnBrk="0" hangingPunct="0">
              <a:tabLst>
                <a:tab pos="655638" algn="l"/>
                <a:tab pos="1312863" algn="l"/>
              </a:tabLst>
              <a:defRPr>
                <a:solidFill>
                  <a:schemeClr val="tx1"/>
                </a:solidFill>
                <a:latin typeface="Arial" charset="0"/>
              </a:defRPr>
            </a:lvl2pPr>
            <a:lvl3pPr marL="1143000" indent="-228600" eaLnBrk="0" hangingPunct="0">
              <a:tabLst>
                <a:tab pos="655638" algn="l"/>
                <a:tab pos="1312863" algn="l"/>
              </a:tabLst>
              <a:defRPr>
                <a:solidFill>
                  <a:schemeClr val="tx1"/>
                </a:solidFill>
                <a:latin typeface="Arial" charset="0"/>
              </a:defRPr>
            </a:lvl3pPr>
            <a:lvl4pPr marL="1600200" indent="-228600" eaLnBrk="0" hangingPunct="0">
              <a:tabLst>
                <a:tab pos="655638" algn="l"/>
                <a:tab pos="1312863" algn="l"/>
              </a:tabLst>
              <a:defRPr>
                <a:solidFill>
                  <a:schemeClr val="tx1"/>
                </a:solidFill>
                <a:latin typeface="Arial" charset="0"/>
              </a:defRPr>
            </a:lvl4pPr>
            <a:lvl5pPr marL="2057400" indent="-228600" eaLnBrk="0" hangingPunct="0">
              <a:tabLst>
                <a:tab pos="655638" algn="l"/>
                <a:tab pos="1312863" algn="l"/>
              </a:tabLst>
              <a:defRPr>
                <a:solidFill>
                  <a:schemeClr val="tx1"/>
                </a:solidFill>
                <a:latin typeface="Arial" charset="0"/>
              </a:defRPr>
            </a:lvl5pPr>
            <a:lvl6pPr marL="2514600" indent="-228600" eaLnBrk="0" fontAlgn="base" hangingPunct="0">
              <a:spcBef>
                <a:spcPct val="0"/>
              </a:spcBef>
              <a:spcAft>
                <a:spcPct val="0"/>
              </a:spcAft>
              <a:tabLst>
                <a:tab pos="655638" algn="l"/>
                <a:tab pos="1312863" algn="l"/>
              </a:tabLst>
              <a:defRPr>
                <a:solidFill>
                  <a:schemeClr val="tx1"/>
                </a:solidFill>
                <a:latin typeface="Arial" charset="0"/>
              </a:defRPr>
            </a:lvl6pPr>
            <a:lvl7pPr marL="2971800" indent="-228600" eaLnBrk="0" fontAlgn="base" hangingPunct="0">
              <a:spcBef>
                <a:spcPct val="0"/>
              </a:spcBef>
              <a:spcAft>
                <a:spcPct val="0"/>
              </a:spcAft>
              <a:tabLst>
                <a:tab pos="655638" algn="l"/>
                <a:tab pos="1312863" algn="l"/>
              </a:tabLst>
              <a:defRPr>
                <a:solidFill>
                  <a:schemeClr val="tx1"/>
                </a:solidFill>
                <a:latin typeface="Arial" charset="0"/>
              </a:defRPr>
            </a:lvl7pPr>
            <a:lvl8pPr marL="3429000" indent="-228600" eaLnBrk="0" fontAlgn="base" hangingPunct="0">
              <a:spcBef>
                <a:spcPct val="0"/>
              </a:spcBef>
              <a:spcAft>
                <a:spcPct val="0"/>
              </a:spcAft>
              <a:tabLst>
                <a:tab pos="655638" algn="l"/>
                <a:tab pos="1312863" algn="l"/>
              </a:tabLst>
              <a:defRPr>
                <a:solidFill>
                  <a:schemeClr val="tx1"/>
                </a:solidFill>
                <a:latin typeface="Arial" charset="0"/>
              </a:defRPr>
            </a:lvl8pPr>
            <a:lvl9pPr marL="3886200" indent="-228600" eaLnBrk="0" fontAlgn="base" hangingPunct="0">
              <a:spcBef>
                <a:spcPct val="0"/>
              </a:spcBef>
              <a:spcAft>
                <a:spcPct val="0"/>
              </a:spcAft>
              <a:tabLst>
                <a:tab pos="655638" algn="l"/>
                <a:tab pos="1312863" algn="l"/>
              </a:tabLst>
              <a:defRPr>
                <a:solidFill>
                  <a:schemeClr val="tx1"/>
                </a:solidFill>
                <a:latin typeface="Arial" charset="0"/>
              </a:defRPr>
            </a:lvl9pPr>
          </a:lstStyle>
          <a:p>
            <a:pPr eaLnBrk="1" hangingPunct="1"/>
            <a:r>
              <a:rPr lang="en-US" altLang="en-US" b="1" u="sng" dirty="0">
                <a:solidFill>
                  <a:srgbClr val="002060"/>
                </a:solidFill>
                <a:latin typeface="+mj-lt"/>
              </a:rPr>
              <a:t>Unfit Driver</a:t>
            </a:r>
          </a:p>
          <a:p>
            <a:pPr eaLnBrk="1" hangingPunct="1">
              <a:lnSpc>
                <a:spcPct val="150000"/>
              </a:lnSpc>
            </a:pPr>
            <a:r>
              <a:rPr lang="en-US" altLang="en-US" sz="1300" dirty="0">
                <a:solidFill>
                  <a:srgbClr val="002060"/>
                </a:solidFill>
                <a:latin typeface="+mj-lt"/>
              </a:rPr>
              <a:t>37% - Poor eyesight</a:t>
            </a:r>
          </a:p>
          <a:p>
            <a:pPr eaLnBrk="1" hangingPunct="1">
              <a:lnSpc>
                <a:spcPct val="150000"/>
              </a:lnSpc>
            </a:pPr>
            <a:r>
              <a:rPr lang="en-US" altLang="en-US" sz="1300" dirty="0">
                <a:solidFill>
                  <a:srgbClr val="002060"/>
                </a:solidFill>
                <a:latin typeface="+mj-lt"/>
              </a:rPr>
              <a:t>27% - No test taken</a:t>
            </a:r>
          </a:p>
          <a:p>
            <a:pPr eaLnBrk="1" hangingPunct="1">
              <a:lnSpc>
                <a:spcPct val="150000"/>
              </a:lnSpc>
            </a:pPr>
            <a:r>
              <a:rPr lang="en-US" altLang="en-US" sz="1300" dirty="0">
                <a:solidFill>
                  <a:srgbClr val="002060"/>
                </a:solidFill>
                <a:latin typeface="+mj-lt"/>
              </a:rPr>
              <a:t>36% - Panicking</a:t>
            </a:r>
          </a:p>
        </p:txBody>
      </p:sp>
      <p:pic>
        <p:nvPicPr>
          <p:cNvPr id="12" name="Picture 2" descr="http://i.telegraph.co.uk/telegraph/multimedia/archive/00659/news-graphics-2008-_659049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50122" y="2842667"/>
            <a:ext cx="3143250" cy="2101850"/>
          </a:xfrm>
          <a:prstGeom prst="rect">
            <a:avLst/>
          </a:prstGeom>
          <a:noFill/>
          <a:ln>
            <a:noFill/>
          </a:ln>
          <a:effectLst>
            <a:outerShdw blurRad="63500" sx="102000" sy="102000" algn="ctr"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557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12129655" cy="3110345"/>
          </a:xfrm>
          <a:solidFill>
            <a:srgbClr val="2C3D4A">
              <a:alpha val="50000"/>
            </a:srgbClr>
          </a:solidFill>
        </p:spPr>
        <p:txBody>
          <a:bodyPr/>
          <a:lstStyle/>
          <a:p>
            <a:r>
              <a:rPr lang="en-GB" sz="3200" b="1" dirty="0">
                <a:solidFill>
                  <a:prstClr val="white"/>
                </a:solidFill>
                <a:latin typeface="Georgia" panose="02040502050405020303" pitchFamily="18" charset="0"/>
                <a:ea typeface="+mj-ea"/>
                <a:cs typeface="+mj-cs"/>
              </a:rPr>
              <a:t>What's next for IAM RoadSmart? </a:t>
            </a:r>
            <a:br>
              <a:rPr lang="en-GB" sz="3200" b="1" dirty="0">
                <a:solidFill>
                  <a:prstClr val="white"/>
                </a:solidFill>
                <a:latin typeface="Georgia" panose="02040502050405020303" pitchFamily="18" charset="0"/>
                <a:ea typeface="+mj-ea"/>
                <a:cs typeface="+mj-cs"/>
              </a:rPr>
            </a:br>
            <a:br>
              <a:rPr lang="en-GB" sz="3200" b="1" dirty="0">
                <a:solidFill>
                  <a:prstClr val="white"/>
                </a:solidFill>
                <a:latin typeface="Georgia" panose="02040502050405020303" pitchFamily="18" charset="0"/>
                <a:ea typeface="+mj-ea"/>
                <a:cs typeface="+mj-cs"/>
              </a:rPr>
            </a:br>
            <a:r>
              <a:rPr lang="en-GB" sz="3200" b="1" dirty="0">
                <a:solidFill>
                  <a:prstClr val="white"/>
                </a:solidFill>
                <a:latin typeface="Georgia" panose="02040502050405020303" pitchFamily="18" charset="0"/>
                <a:ea typeface="+mj-ea"/>
                <a:cs typeface="+mj-cs"/>
              </a:rPr>
              <a:t>What is available for younger drivers? </a:t>
            </a:r>
            <a:br>
              <a:rPr lang="en-GB" sz="3200" b="1" dirty="0">
                <a:solidFill>
                  <a:prstClr val="white"/>
                </a:solidFill>
                <a:latin typeface="Georgia" panose="02040502050405020303" pitchFamily="18" charset="0"/>
                <a:ea typeface="+mj-ea"/>
                <a:cs typeface="+mj-cs"/>
              </a:rPr>
            </a:br>
            <a:br>
              <a:rPr lang="en-GB" sz="3200" b="1" dirty="0">
                <a:solidFill>
                  <a:prstClr val="white"/>
                </a:solidFill>
                <a:latin typeface="Georgia" panose="02040502050405020303" pitchFamily="18" charset="0"/>
                <a:ea typeface="+mj-ea"/>
                <a:cs typeface="+mj-cs"/>
              </a:rPr>
            </a:br>
            <a:r>
              <a:rPr lang="en-GB" sz="3200" b="1" dirty="0">
                <a:solidFill>
                  <a:prstClr val="white"/>
                </a:solidFill>
                <a:latin typeface="Georgia" panose="02040502050405020303" pitchFamily="18" charset="0"/>
                <a:ea typeface="+mj-ea"/>
                <a:cs typeface="+mj-cs"/>
              </a:rPr>
              <a:t>What is happening within IAM </a:t>
            </a:r>
            <a:r>
              <a:rPr lang="en-GB" sz="3200" b="1" dirty="0" err="1">
                <a:solidFill>
                  <a:prstClr val="white"/>
                </a:solidFill>
                <a:latin typeface="Georgia" panose="02040502050405020303" pitchFamily="18" charset="0"/>
                <a:ea typeface="+mj-ea"/>
                <a:cs typeface="+mj-cs"/>
              </a:rPr>
              <a:t>Roadsmart</a:t>
            </a:r>
            <a:r>
              <a:rPr lang="en-GB" sz="3200" b="1" dirty="0">
                <a:solidFill>
                  <a:prstClr val="white"/>
                </a:solidFill>
                <a:latin typeface="Georgia" panose="02040502050405020303" pitchFamily="18" charset="0"/>
                <a:ea typeface="+mj-ea"/>
                <a:cs typeface="+mj-cs"/>
              </a:rPr>
              <a:t> for </a:t>
            </a:r>
            <a:br>
              <a:rPr lang="en-GB" sz="3200" b="1" dirty="0">
                <a:solidFill>
                  <a:prstClr val="white"/>
                </a:solidFill>
                <a:latin typeface="Georgia" panose="02040502050405020303" pitchFamily="18" charset="0"/>
                <a:ea typeface="+mj-ea"/>
                <a:cs typeface="+mj-cs"/>
              </a:rPr>
            </a:br>
            <a:r>
              <a:rPr lang="en-GB" sz="3200" b="1" dirty="0">
                <a:solidFill>
                  <a:prstClr val="white"/>
                </a:solidFill>
                <a:latin typeface="Georgia" panose="02040502050405020303" pitchFamily="18" charset="0"/>
                <a:ea typeface="+mj-ea"/>
                <a:cs typeface="+mj-cs"/>
              </a:rPr>
              <a:t>younger people?</a:t>
            </a:r>
            <a:endParaRPr lang="en-GB" dirty="0"/>
          </a:p>
        </p:txBody>
      </p:sp>
    </p:spTree>
    <p:extLst>
      <p:ext uri="{BB962C8B-B14F-4D97-AF65-F5344CB8AC3E}">
        <p14:creationId xmlns:p14="http://schemas.microsoft.com/office/powerpoint/2010/main" val="1808018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What’s available for young drivers?</a:t>
            </a:r>
          </a:p>
        </p:txBody>
      </p:sp>
      <p:sp>
        <p:nvSpPr>
          <p:cNvPr id="3" name="Text Placeholder 2"/>
          <p:cNvSpPr>
            <a:spLocks noGrp="1"/>
          </p:cNvSpPr>
          <p:nvPr>
            <p:ph type="body" sz="quarter" idx="13"/>
          </p:nvPr>
        </p:nvSpPr>
        <p:spPr>
          <a:xfrm>
            <a:off x="609602" y="1484243"/>
            <a:ext cx="9613900" cy="4632925"/>
          </a:xfrm>
        </p:spPr>
        <p:txBody>
          <a:bodyPr>
            <a:normAutofit/>
          </a:bodyPr>
          <a:lstStyle/>
          <a:p>
            <a:r>
              <a:rPr lang="en-GB" sz="3200" dirty="0">
                <a:solidFill>
                  <a:srgbClr val="002060"/>
                </a:solidFill>
                <a:latin typeface="Helvetica" panose="020B0604020202020204" pitchFamily="34" charset="0"/>
                <a:cs typeface="Helvetica" panose="020B0604020202020204" pitchFamily="34" charset="0"/>
              </a:rPr>
              <a:t>Young driver assessment </a:t>
            </a:r>
          </a:p>
          <a:p>
            <a:endParaRPr lang="en-GB" sz="3200" dirty="0">
              <a:solidFill>
                <a:srgbClr val="002060"/>
              </a:solidFill>
              <a:latin typeface="Helvetica" panose="020B0604020202020204" pitchFamily="34" charset="0"/>
              <a:cs typeface="Helvetica" panose="020B0604020202020204" pitchFamily="34" charset="0"/>
            </a:endParaRPr>
          </a:p>
          <a:p>
            <a:r>
              <a:rPr lang="en-GB" sz="3200" dirty="0">
                <a:solidFill>
                  <a:srgbClr val="002060"/>
                </a:solidFill>
                <a:latin typeface="Helvetica" panose="020B0604020202020204" pitchFamily="34" charset="0"/>
                <a:cs typeface="Helvetica" panose="020B0604020202020204" pitchFamily="34" charset="0"/>
              </a:rPr>
              <a:t>On road + online modules </a:t>
            </a:r>
          </a:p>
          <a:p>
            <a:endParaRPr lang="en-GB" sz="3200" dirty="0">
              <a:solidFill>
                <a:srgbClr val="002060"/>
              </a:solidFill>
              <a:latin typeface="Helvetica" panose="020B0604020202020204" pitchFamily="34" charset="0"/>
              <a:cs typeface="Helvetica" panose="020B0604020202020204" pitchFamily="34" charset="0"/>
            </a:endParaRPr>
          </a:p>
          <a:p>
            <a:pPr marL="0" indent="0">
              <a:buNone/>
            </a:pPr>
            <a:endParaRPr lang="en-GB" sz="3200"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19677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057" y="3478896"/>
            <a:ext cx="8223251" cy="592361"/>
          </a:xfrm>
        </p:spPr>
        <p:txBody>
          <a:bodyPr/>
          <a:lstStyle/>
          <a:p>
            <a:pPr algn="ctr"/>
            <a:r>
              <a:rPr lang="en-GB" dirty="0"/>
              <a:t>Young driver assessment</a:t>
            </a:r>
          </a:p>
        </p:txBody>
      </p:sp>
      <p:sp>
        <p:nvSpPr>
          <p:cNvPr id="4" name="TextBox 3"/>
          <p:cNvSpPr txBox="1"/>
          <p:nvPr/>
        </p:nvSpPr>
        <p:spPr>
          <a:xfrm>
            <a:off x="557893" y="1934251"/>
            <a:ext cx="2515898" cy="2308324"/>
          </a:xfrm>
          <a:prstGeom prst="rect">
            <a:avLst/>
          </a:prstGeom>
          <a:noFill/>
        </p:spPr>
        <p:txBody>
          <a:bodyPr wrap="square" rtlCol="0">
            <a:spAutoFit/>
          </a:bodyPr>
          <a:lstStyle/>
          <a:p>
            <a:r>
              <a:rPr lang="en-GB" sz="2400" dirty="0">
                <a:solidFill>
                  <a:srgbClr val="002060"/>
                </a:solidFill>
                <a:latin typeface="Helvetica" panose="020B0604020202020204" pitchFamily="34" charset="0"/>
                <a:cs typeface="Helvetica" panose="020B0604020202020204" pitchFamily="34" charset="0"/>
              </a:rPr>
              <a:t>For drivers under 26,who might have a passion for driving and want to advance their skills</a:t>
            </a:r>
          </a:p>
        </p:txBody>
      </p:sp>
      <p:sp>
        <p:nvSpPr>
          <p:cNvPr id="5" name="TextBox 4"/>
          <p:cNvSpPr txBox="1"/>
          <p:nvPr/>
        </p:nvSpPr>
        <p:spPr>
          <a:xfrm>
            <a:off x="8567226" y="1997528"/>
            <a:ext cx="3341746" cy="2308324"/>
          </a:xfrm>
          <a:prstGeom prst="rect">
            <a:avLst/>
          </a:prstGeom>
          <a:noFill/>
        </p:spPr>
        <p:txBody>
          <a:bodyPr wrap="square" rtlCol="0">
            <a:spAutoFit/>
          </a:bodyPr>
          <a:lstStyle/>
          <a:p>
            <a:r>
              <a:rPr lang="en-GB" sz="2400" dirty="0">
                <a:solidFill>
                  <a:srgbClr val="002060"/>
                </a:solidFill>
                <a:latin typeface="Helvetica" panose="020B0604020202020204" pitchFamily="34" charset="0"/>
                <a:cs typeface="Helvetica" panose="020B0604020202020204" pitchFamily="34" charset="0"/>
              </a:rPr>
              <a:t>Maybe you’re not as confident or experienced as you’d like to be and want to work on particular aspect of your driving</a:t>
            </a:r>
            <a:endParaRPr lang="en-GB" sz="2400" dirty="0">
              <a:latin typeface="Helvetica" panose="020B0604020202020204" pitchFamily="34" charset="0"/>
              <a:cs typeface="Helvetica" panose="020B0604020202020204" pitchFamily="34" charset="0"/>
            </a:endParaRPr>
          </a:p>
        </p:txBody>
      </p:sp>
      <p:sp>
        <p:nvSpPr>
          <p:cNvPr id="6" name="TextBox 5"/>
          <p:cNvSpPr txBox="1"/>
          <p:nvPr/>
        </p:nvSpPr>
        <p:spPr>
          <a:xfrm>
            <a:off x="3882683" y="1513253"/>
            <a:ext cx="4058529" cy="1938992"/>
          </a:xfrm>
          <a:prstGeom prst="rect">
            <a:avLst/>
          </a:prstGeom>
          <a:noFill/>
        </p:spPr>
        <p:txBody>
          <a:bodyPr wrap="square" rtlCol="0">
            <a:spAutoFit/>
          </a:bodyPr>
          <a:lstStyle/>
          <a:p>
            <a:r>
              <a:rPr lang="en-GB" sz="2400" dirty="0">
                <a:solidFill>
                  <a:srgbClr val="002060"/>
                </a:solidFill>
                <a:latin typeface="Helvetica" panose="020B0604020202020204" pitchFamily="34" charset="0"/>
                <a:cs typeface="Helvetica" panose="020B0604020202020204" pitchFamily="34" charset="0"/>
              </a:rPr>
              <a:t>Online questionnaire, which asks about your lifestyle and driving habits, and assesses your hazard-spotting abilities. </a:t>
            </a:r>
          </a:p>
        </p:txBody>
      </p:sp>
      <p:sp>
        <p:nvSpPr>
          <p:cNvPr id="7" name="TextBox 6"/>
          <p:cNvSpPr txBox="1"/>
          <p:nvPr/>
        </p:nvSpPr>
        <p:spPr>
          <a:xfrm>
            <a:off x="1088570" y="4600239"/>
            <a:ext cx="4503337" cy="2308324"/>
          </a:xfrm>
          <a:prstGeom prst="rect">
            <a:avLst/>
          </a:prstGeom>
          <a:noFill/>
        </p:spPr>
        <p:txBody>
          <a:bodyPr wrap="square" rtlCol="0">
            <a:spAutoFit/>
          </a:bodyPr>
          <a:lstStyle/>
          <a:p>
            <a:r>
              <a:rPr lang="en-GB" sz="2400" dirty="0">
                <a:solidFill>
                  <a:srgbClr val="002060"/>
                </a:solidFill>
                <a:latin typeface="Helvetica" panose="020B0604020202020204" pitchFamily="34" charset="0"/>
                <a:cs typeface="Helvetica" panose="020B0604020202020204" pitchFamily="34" charset="0"/>
              </a:rPr>
              <a:t>Afterwards, you can have a chat with the examiner and discuss their assessment of your driving skills and how you might improve them; you will also receive a written debrief. </a:t>
            </a:r>
          </a:p>
        </p:txBody>
      </p:sp>
      <p:sp>
        <p:nvSpPr>
          <p:cNvPr id="9" name="TextBox 8"/>
          <p:cNvSpPr txBox="1"/>
          <p:nvPr/>
        </p:nvSpPr>
        <p:spPr>
          <a:xfrm>
            <a:off x="6542313" y="4738738"/>
            <a:ext cx="4381249" cy="1938992"/>
          </a:xfrm>
          <a:prstGeom prst="rect">
            <a:avLst/>
          </a:prstGeom>
          <a:noFill/>
        </p:spPr>
        <p:txBody>
          <a:bodyPr wrap="square" rtlCol="0">
            <a:spAutoFit/>
          </a:bodyPr>
          <a:lstStyle/>
          <a:p>
            <a:r>
              <a:rPr lang="en-GB" sz="2400" dirty="0">
                <a:solidFill>
                  <a:srgbClr val="002060"/>
                </a:solidFill>
                <a:latin typeface="Helvetica" panose="020B0604020202020204" pitchFamily="34" charset="0"/>
                <a:cs typeface="Helvetica" panose="020B0604020202020204" pitchFamily="34" charset="0"/>
              </a:rPr>
              <a:t>Hopefully the result will be more confidence in your driving and an understanding of how you can continue to improve your skills.</a:t>
            </a:r>
            <a:endParaRPr lang="en-GB"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416322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2668"/>
            <a:ext cx="8873447" cy="1147533"/>
          </a:xfrm>
        </p:spPr>
        <p:txBody>
          <a:bodyPr>
            <a:normAutofit fontScale="90000"/>
          </a:bodyPr>
          <a:lstStyle/>
          <a:p>
            <a:r>
              <a:rPr lang="en-GB" dirty="0">
                <a:solidFill>
                  <a:srgbClr val="00B2E2"/>
                </a:solidFill>
              </a:rPr>
              <a:t>Supporting all road users:</a:t>
            </a:r>
            <a:br>
              <a:rPr lang="en-GB" sz="4000" dirty="0">
                <a:solidFill>
                  <a:srgbClr val="00B2E2"/>
                </a:solidFill>
              </a:rPr>
            </a:br>
            <a:r>
              <a:rPr lang="en-GB" dirty="0">
                <a:solidFill>
                  <a:srgbClr val="00B2E2"/>
                </a:solidFill>
              </a:rPr>
              <a:t>Introducing Modular Learning: Online and On-road</a:t>
            </a:r>
            <a:br>
              <a:rPr lang="en-GB" dirty="0">
                <a:solidFill>
                  <a:srgbClr val="00B2E2"/>
                </a:solidFill>
              </a:rPr>
            </a:br>
            <a:endParaRPr lang="en-GB" dirty="0"/>
          </a:p>
        </p:txBody>
      </p:sp>
      <p:sp>
        <p:nvSpPr>
          <p:cNvPr id="4" name="Text Placeholder 2"/>
          <p:cNvSpPr txBox="1">
            <a:spLocks noGrp="1"/>
          </p:cNvSpPr>
          <p:nvPr>
            <p:ph type="body" sz="quarter" idx="13"/>
          </p:nvPr>
        </p:nvSpPr>
        <p:spPr>
          <a:prstGeom prst="rect">
            <a:avLst/>
          </a:prstGeom>
        </p:spPr>
        <p:txBody>
          <a:bodyPr>
            <a:normAutofit/>
          </a:bodyPr>
          <a:lstStyle>
            <a:lvl1pPr marL="180000" indent="-180000" algn="l" defTabSz="914400" rtl="0" eaLnBrk="1" latinLnBrk="0" hangingPunct="1">
              <a:spcBef>
                <a:spcPts val="400"/>
              </a:spcBef>
              <a:spcAft>
                <a:spcPts val="400"/>
              </a:spcAft>
              <a:buClr>
                <a:schemeClr val="tx2"/>
              </a:buClr>
              <a:buFont typeface="Arial" pitchFamily="34" charset="0"/>
              <a:buChar char="•"/>
              <a:defRPr sz="2200" kern="1200">
                <a:solidFill>
                  <a:schemeClr val="tx1"/>
                </a:solidFill>
                <a:latin typeface="+mn-lt"/>
                <a:ea typeface="+mn-ea"/>
                <a:cs typeface="+mn-cs"/>
              </a:defRPr>
            </a:lvl1pPr>
            <a:lvl2pPr marL="0" indent="0" algn="l" defTabSz="914400" rtl="0" eaLnBrk="1" latinLnBrk="0" hangingPunct="1">
              <a:spcBef>
                <a:spcPts val="400"/>
              </a:spcBef>
              <a:spcAft>
                <a:spcPts val="400"/>
              </a:spcAft>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600"/>
              </a:spcBef>
              <a:spcAft>
                <a:spcPts val="600"/>
              </a:spcAft>
              <a:buFont typeface="Arial" pitchFamily="34" charset="0"/>
              <a:buNone/>
              <a:defRPr sz="1200" kern="1200">
                <a:solidFill>
                  <a:schemeClr val="tx2"/>
                </a:solidFill>
                <a:latin typeface="+mn-lt"/>
                <a:ea typeface="+mn-ea"/>
                <a:cs typeface="+mn-cs"/>
              </a:defRPr>
            </a:lvl3pPr>
            <a:lvl4pPr marL="0" indent="0" algn="l" defTabSz="914400" rtl="0" eaLnBrk="1" latinLnBrk="0" hangingPunct="1">
              <a:spcBef>
                <a:spcPts val="600"/>
              </a:spcBef>
              <a:spcAft>
                <a:spcPts val="600"/>
              </a:spcAft>
              <a:buFont typeface="Arial" pitchFamily="34" charset="0"/>
              <a:buNone/>
              <a:defRPr sz="1100" kern="1200">
                <a:solidFill>
                  <a:schemeClr val="tx1"/>
                </a:solidFill>
                <a:latin typeface="+mn-lt"/>
                <a:ea typeface="+mn-ea"/>
                <a:cs typeface="+mn-cs"/>
              </a:defRPr>
            </a:lvl4pPr>
            <a:lvl5pPr marL="0" indent="0" algn="l" defTabSz="914400" rtl="0" eaLnBrk="1" latinLnBrk="0" hangingPunct="1">
              <a:spcBef>
                <a:spcPts val="800"/>
              </a:spcBef>
              <a:spcAft>
                <a:spcPts val="800"/>
              </a:spcAft>
              <a:buFont typeface="Arial" pitchFamily="34" charset="0"/>
              <a:buNone/>
              <a:defRPr sz="1600" kern="1200">
                <a:solidFill>
                  <a:schemeClr val="tx2"/>
                </a:solidFill>
                <a:latin typeface="+mn-lt"/>
                <a:ea typeface="+mn-ea"/>
                <a:cs typeface="+mn-cs"/>
              </a:defRPr>
            </a:lvl5pPr>
            <a:lvl6pPr marL="0" indent="0" algn="l" defTabSz="914400" rtl="0" eaLnBrk="1" latinLnBrk="0" hangingPunct="1">
              <a:spcBef>
                <a:spcPts val="800"/>
              </a:spcBef>
              <a:spcAft>
                <a:spcPts val="800"/>
              </a:spcAft>
              <a:buFont typeface="Arial" pitchFamily="34" charset="0"/>
              <a:buNone/>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rgbClr val="FF0000"/>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B2E2"/>
              </a:buClr>
              <a:buFont typeface="Arial" pitchFamily="34" charset="0"/>
              <a:buNone/>
            </a:pPr>
            <a:r>
              <a:rPr lang="en-GB" sz="2000" b="1" dirty="0">
                <a:solidFill>
                  <a:srgbClr val="00B2E2"/>
                </a:solidFill>
              </a:rPr>
              <a:t>Who are</a:t>
            </a:r>
            <a:endParaRPr lang="en-GB" sz="2000" b="1" dirty="0">
              <a:solidFill>
                <a:srgbClr val="002060"/>
              </a:solidFill>
            </a:endParaRPr>
          </a:p>
          <a:p>
            <a:pPr>
              <a:buClr>
                <a:srgbClr val="00B2E2"/>
              </a:buClr>
            </a:pPr>
            <a:r>
              <a:rPr lang="en-GB" sz="2000" dirty="0">
                <a:solidFill>
                  <a:srgbClr val="002060"/>
                </a:solidFill>
                <a:latin typeface="Helvetica" panose="020B0604020202020204" pitchFamily="34" charset="0"/>
                <a:cs typeface="Helvetica" panose="020B0604020202020204" pitchFamily="34" charset="0"/>
              </a:rPr>
              <a:t>Time poor, but need help in certain areas</a:t>
            </a:r>
          </a:p>
          <a:p>
            <a:pPr marL="0" indent="0">
              <a:buClr>
                <a:srgbClr val="00B2E2"/>
              </a:buClr>
              <a:buFont typeface="Arial" pitchFamily="34" charset="0"/>
              <a:buNone/>
            </a:pPr>
            <a:endParaRPr lang="en-GB" sz="1800" dirty="0">
              <a:solidFill>
                <a:prstClr val="black"/>
              </a:solidFill>
            </a:endParaRPr>
          </a:p>
          <a:p>
            <a:pPr marL="0" indent="0">
              <a:buClr>
                <a:srgbClr val="00B2E2"/>
              </a:buClr>
              <a:buFont typeface="Arial" pitchFamily="34" charset="0"/>
              <a:buNone/>
            </a:pPr>
            <a:r>
              <a:rPr lang="en-GB" sz="2000" b="1" dirty="0">
                <a:solidFill>
                  <a:srgbClr val="00B2E2"/>
                </a:solidFill>
              </a:rPr>
              <a:t>Who want</a:t>
            </a:r>
          </a:p>
          <a:p>
            <a:pPr>
              <a:buClr>
                <a:srgbClr val="00B2E2"/>
              </a:buClr>
            </a:pPr>
            <a:r>
              <a:rPr lang="en-GB" sz="2000" dirty="0">
                <a:solidFill>
                  <a:srgbClr val="002060"/>
                </a:solidFill>
                <a:latin typeface="Helvetica" panose="020B0604020202020204" pitchFamily="34" charset="0"/>
                <a:cs typeface="Helvetica" panose="020B0604020202020204" pitchFamily="34" charset="0"/>
              </a:rPr>
              <a:t>Convenient delivery options</a:t>
            </a:r>
          </a:p>
          <a:p>
            <a:pPr>
              <a:buClr>
                <a:srgbClr val="00B2E2"/>
              </a:buClr>
            </a:pPr>
            <a:r>
              <a:rPr lang="en-GB" sz="2000" dirty="0">
                <a:solidFill>
                  <a:srgbClr val="002060"/>
                </a:solidFill>
                <a:latin typeface="Helvetica" panose="020B0604020202020204" pitchFamily="34" charset="0"/>
                <a:cs typeface="Helvetica" panose="020B0604020202020204" pitchFamily="34" charset="0"/>
              </a:rPr>
              <a:t>Focused at their level</a:t>
            </a:r>
          </a:p>
          <a:p>
            <a:pPr>
              <a:buClr>
                <a:srgbClr val="00B2E2"/>
              </a:buClr>
            </a:pPr>
            <a:endParaRPr lang="en-GB" sz="1650" dirty="0">
              <a:solidFill>
                <a:prstClr val="black"/>
              </a:solidFill>
            </a:endParaRPr>
          </a:p>
          <a:p>
            <a:pPr marL="0" indent="0">
              <a:buClr>
                <a:srgbClr val="00B2E2"/>
              </a:buClr>
              <a:buFont typeface="Arial" pitchFamily="34" charset="0"/>
              <a:buNone/>
            </a:pPr>
            <a:r>
              <a:rPr lang="en-GB" sz="2000" b="1" dirty="0">
                <a:solidFill>
                  <a:srgbClr val="00B2E2"/>
                </a:solidFill>
              </a:rPr>
              <a:t>And only want to</a:t>
            </a:r>
          </a:p>
          <a:p>
            <a:pPr>
              <a:buClr>
                <a:srgbClr val="00B2E2"/>
              </a:buClr>
            </a:pPr>
            <a:r>
              <a:rPr lang="en-GB" sz="2000" dirty="0">
                <a:solidFill>
                  <a:srgbClr val="002060"/>
                </a:solidFill>
                <a:latin typeface="Helvetica" panose="020B0604020202020204" pitchFamily="34" charset="0"/>
                <a:cs typeface="Helvetica" panose="020B0604020202020204" pitchFamily="34" charset="0"/>
              </a:rPr>
              <a:t>Learn it right; learn it once. </a:t>
            </a:r>
          </a:p>
          <a:p>
            <a:pPr>
              <a:buClr>
                <a:srgbClr val="00B2E2"/>
              </a:buClr>
            </a:pPr>
            <a:endParaRPr lang="en-GB" sz="1650" dirty="0">
              <a:solidFill>
                <a:prstClr val="black"/>
              </a:solidFill>
            </a:endParaRPr>
          </a:p>
          <a:p>
            <a:pPr>
              <a:buClr>
                <a:srgbClr val="00B2E2"/>
              </a:buClr>
            </a:pPr>
            <a:endParaRPr lang="en-GB" sz="1650" dirty="0">
              <a:solidFill>
                <a:prstClr val="black"/>
              </a:solidFill>
            </a:endParaRPr>
          </a:p>
        </p:txBody>
      </p:sp>
      <p:grpSp>
        <p:nvGrpSpPr>
          <p:cNvPr id="5" name="Group 4"/>
          <p:cNvGrpSpPr/>
          <p:nvPr/>
        </p:nvGrpSpPr>
        <p:grpSpPr>
          <a:xfrm>
            <a:off x="5815172" y="2414426"/>
            <a:ext cx="4664468" cy="3359649"/>
            <a:chOff x="899592" y="1796263"/>
            <a:chExt cx="6855967" cy="4618579"/>
          </a:xfrm>
          <a:effectLst>
            <a:outerShdw blurRad="63500" sx="102000" sy="102000" algn="ctr" rotWithShape="0">
              <a:prstClr val="black">
                <a:alpha val="40000"/>
              </a:prstClr>
            </a:outerShdw>
          </a:effectLst>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1796263"/>
              <a:ext cx="3399583" cy="226576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432" b="10387"/>
            <a:stretch/>
          </p:blipFill>
          <p:spPr>
            <a:xfrm>
              <a:off x="899592" y="1796263"/>
              <a:ext cx="3384375" cy="226576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3560" b="-1"/>
            <a:stretch/>
          </p:blipFill>
          <p:spPr>
            <a:xfrm>
              <a:off x="4355976" y="4149080"/>
              <a:ext cx="3399583" cy="226576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4149080"/>
              <a:ext cx="3384375" cy="2265762"/>
            </a:xfrm>
            <a:prstGeom prst="rect">
              <a:avLst/>
            </a:prstGeom>
          </p:spPr>
        </p:pic>
      </p:grpSp>
    </p:spTree>
    <p:extLst>
      <p:ext uri="{BB962C8B-B14F-4D97-AF65-F5344CB8AC3E}">
        <p14:creationId xmlns:p14="http://schemas.microsoft.com/office/powerpoint/2010/main" val="31758799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2668"/>
            <a:ext cx="9192752" cy="1147533"/>
          </a:xfrm>
        </p:spPr>
        <p:txBody>
          <a:bodyPr/>
          <a:lstStyle/>
          <a:p>
            <a:r>
              <a:rPr lang="en-GB" dirty="0"/>
              <a:t>Introducing Modular Learning</a:t>
            </a:r>
            <a:r>
              <a:rPr lang="en-GB"/>
              <a:t>: Online</a:t>
            </a:r>
            <a:endParaRPr lang="en-GB" dirty="0"/>
          </a:p>
        </p:txBody>
      </p:sp>
      <p:grpSp>
        <p:nvGrpSpPr>
          <p:cNvPr id="7" name="Group 6"/>
          <p:cNvGrpSpPr/>
          <p:nvPr/>
        </p:nvGrpSpPr>
        <p:grpSpPr>
          <a:xfrm>
            <a:off x="310150" y="1440276"/>
            <a:ext cx="10837311" cy="5109130"/>
            <a:chOff x="83495" y="1383778"/>
            <a:chExt cx="8352292" cy="5109130"/>
          </a:xfrm>
        </p:grpSpPr>
        <p:grpSp>
          <p:nvGrpSpPr>
            <p:cNvPr id="115" name="Group 114"/>
            <p:cNvGrpSpPr/>
            <p:nvPr/>
          </p:nvGrpSpPr>
          <p:grpSpPr>
            <a:xfrm>
              <a:off x="83495" y="1383778"/>
              <a:ext cx="8286690" cy="3917430"/>
              <a:chOff x="83495" y="1383778"/>
              <a:chExt cx="8747336" cy="4896544"/>
            </a:xfrm>
          </p:grpSpPr>
          <p:grpSp>
            <p:nvGrpSpPr>
              <p:cNvPr id="3" name="Group 2"/>
              <p:cNvGrpSpPr/>
              <p:nvPr/>
            </p:nvGrpSpPr>
            <p:grpSpPr>
              <a:xfrm>
                <a:off x="83495" y="1383778"/>
                <a:ext cx="8378182" cy="4896544"/>
                <a:chOff x="-397757" y="528641"/>
                <a:chExt cx="9536388" cy="6336524"/>
              </a:xfrm>
            </p:grpSpPr>
            <p:sp>
              <p:nvSpPr>
                <p:cNvPr id="4" name="Rectangle 3"/>
                <p:cNvSpPr/>
                <p:nvPr/>
              </p:nvSpPr>
              <p:spPr>
                <a:xfrm>
                  <a:off x="-2872" y="528641"/>
                  <a:ext cx="9141503" cy="6336524"/>
                </a:xfrm>
                <a:prstGeom prst="rect">
                  <a:avLst/>
                </a:prstGeom>
                <a:gradFill flip="none" rotWithShape="1">
                  <a:gsLst>
                    <a:gs pos="100000">
                      <a:schemeClr val="bg1">
                        <a:lumMod val="9500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 name="Group 4"/>
                <p:cNvGrpSpPr/>
                <p:nvPr/>
              </p:nvGrpSpPr>
              <p:grpSpPr>
                <a:xfrm>
                  <a:off x="-397757" y="838200"/>
                  <a:ext cx="9429002" cy="3586810"/>
                  <a:chOff x="-397757" y="838200"/>
                  <a:chExt cx="9429002" cy="3586810"/>
                </a:xfrm>
              </p:grpSpPr>
              <p:grpSp>
                <p:nvGrpSpPr>
                  <p:cNvPr id="6" name="Group 5"/>
                  <p:cNvGrpSpPr/>
                  <p:nvPr/>
                </p:nvGrpSpPr>
                <p:grpSpPr>
                  <a:xfrm>
                    <a:off x="112754" y="838200"/>
                    <a:ext cx="8918491" cy="2157984"/>
                    <a:chOff x="112754" y="838200"/>
                    <a:chExt cx="8918491" cy="2157984"/>
                  </a:xfrm>
                </p:grpSpPr>
                <p:sp>
                  <p:nvSpPr>
                    <p:cNvPr id="38" name="Rectangle 37"/>
                    <p:cNvSpPr/>
                    <p:nvPr/>
                  </p:nvSpPr>
                  <p:spPr>
                    <a:xfrm>
                      <a:off x="112754" y="838200"/>
                      <a:ext cx="8918491" cy="215798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209103" y="1158784"/>
                      <a:ext cx="1568449" cy="1501632"/>
                    </a:xfrm>
                    <a:prstGeom prst="rect">
                      <a:avLst/>
                    </a:prstGeom>
                    <a:blipFill>
                      <a:blip r:embed="rId2"/>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0" name="Group 39"/>
                    <p:cNvGrpSpPr/>
                    <p:nvPr/>
                  </p:nvGrpSpPr>
                  <p:grpSpPr>
                    <a:xfrm>
                      <a:off x="156152" y="913884"/>
                      <a:ext cx="8832601" cy="175179"/>
                      <a:chOff x="156152" y="913884"/>
                      <a:chExt cx="8832601" cy="175179"/>
                    </a:xfrm>
                  </p:grpSpPr>
                  <p:sp>
                    <p:nvSpPr>
                      <p:cNvPr id="76" name="Rounded Rectangle 75"/>
                      <p:cNvSpPr/>
                      <p:nvPr/>
                    </p:nvSpPr>
                    <p:spPr>
                      <a:xfrm>
                        <a:off x="15615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ounded Rectangle 76"/>
                      <p:cNvSpPr/>
                      <p:nvPr/>
                    </p:nvSpPr>
                    <p:spPr>
                      <a:xfrm>
                        <a:off x="45450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Rounded Rectangle 77"/>
                      <p:cNvSpPr/>
                      <p:nvPr/>
                    </p:nvSpPr>
                    <p:spPr>
                      <a:xfrm>
                        <a:off x="75285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ounded Rectangle 78"/>
                      <p:cNvSpPr/>
                      <p:nvPr/>
                    </p:nvSpPr>
                    <p:spPr>
                      <a:xfrm>
                        <a:off x="105119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ounded Rectangle 79"/>
                      <p:cNvSpPr/>
                      <p:nvPr/>
                    </p:nvSpPr>
                    <p:spPr>
                      <a:xfrm>
                        <a:off x="134954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ounded Rectangle 80"/>
                      <p:cNvSpPr/>
                      <p:nvPr/>
                    </p:nvSpPr>
                    <p:spPr>
                      <a:xfrm>
                        <a:off x="164789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224459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ounded Rectangle 82"/>
                      <p:cNvSpPr/>
                      <p:nvPr/>
                    </p:nvSpPr>
                    <p:spPr>
                      <a:xfrm>
                        <a:off x="254294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ounded Rectangle 83"/>
                      <p:cNvSpPr/>
                      <p:nvPr/>
                    </p:nvSpPr>
                    <p:spPr>
                      <a:xfrm>
                        <a:off x="284129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ounded Rectangle 84"/>
                      <p:cNvSpPr/>
                      <p:nvPr/>
                    </p:nvSpPr>
                    <p:spPr>
                      <a:xfrm>
                        <a:off x="313964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ounded Rectangle 85"/>
                      <p:cNvSpPr/>
                      <p:nvPr/>
                    </p:nvSpPr>
                    <p:spPr>
                      <a:xfrm>
                        <a:off x="343799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Rounded Rectangle 86"/>
                      <p:cNvSpPr/>
                      <p:nvPr/>
                    </p:nvSpPr>
                    <p:spPr>
                      <a:xfrm>
                        <a:off x="373634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ounded Rectangle 87"/>
                      <p:cNvSpPr/>
                      <p:nvPr/>
                    </p:nvSpPr>
                    <p:spPr>
                      <a:xfrm>
                        <a:off x="403468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ounded Rectangle 88"/>
                      <p:cNvSpPr/>
                      <p:nvPr/>
                    </p:nvSpPr>
                    <p:spPr>
                      <a:xfrm>
                        <a:off x="433303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ounded Rectangle 89"/>
                      <p:cNvSpPr/>
                      <p:nvPr/>
                    </p:nvSpPr>
                    <p:spPr>
                      <a:xfrm>
                        <a:off x="463138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ounded Rectangle 90"/>
                      <p:cNvSpPr/>
                      <p:nvPr/>
                    </p:nvSpPr>
                    <p:spPr>
                      <a:xfrm>
                        <a:off x="492973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Rounded Rectangle 91"/>
                      <p:cNvSpPr/>
                      <p:nvPr/>
                    </p:nvSpPr>
                    <p:spPr>
                      <a:xfrm>
                        <a:off x="522808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Rounded Rectangle 92"/>
                      <p:cNvSpPr/>
                      <p:nvPr/>
                    </p:nvSpPr>
                    <p:spPr>
                      <a:xfrm>
                        <a:off x="552643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Rounded Rectangle 93"/>
                      <p:cNvSpPr/>
                      <p:nvPr/>
                    </p:nvSpPr>
                    <p:spPr>
                      <a:xfrm>
                        <a:off x="582478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Rounded Rectangle 94"/>
                      <p:cNvSpPr/>
                      <p:nvPr/>
                    </p:nvSpPr>
                    <p:spPr>
                      <a:xfrm>
                        <a:off x="612313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Rounded Rectangle 95"/>
                      <p:cNvSpPr/>
                      <p:nvPr/>
                    </p:nvSpPr>
                    <p:spPr>
                      <a:xfrm>
                        <a:off x="642148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Rounded Rectangle 96"/>
                      <p:cNvSpPr/>
                      <p:nvPr/>
                    </p:nvSpPr>
                    <p:spPr>
                      <a:xfrm>
                        <a:off x="671983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Rounded Rectangle 97"/>
                      <p:cNvSpPr/>
                      <p:nvPr/>
                    </p:nvSpPr>
                    <p:spPr>
                      <a:xfrm>
                        <a:off x="701817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Rounded Rectangle 98"/>
                      <p:cNvSpPr/>
                      <p:nvPr/>
                    </p:nvSpPr>
                    <p:spPr>
                      <a:xfrm>
                        <a:off x="731652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Rounded Rectangle 99"/>
                      <p:cNvSpPr/>
                      <p:nvPr/>
                    </p:nvSpPr>
                    <p:spPr>
                      <a:xfrm>
                        <a:off x="761487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ounded Rectangle 100"/>
                      <p:cNvSpPr/>
                      <p:nvPr/>
                    </p:nvSpPr>
                    <p:spPr>
                      <a:xfrm>
                        <a:off x="791322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ounded Rectangle 101"/>
                      <p:cNvSpPr/>
                      <p:nvPr/>
                    </p:nvSpPr>
                    <p:spPr>
                      <a:xfrm>
                        <a:off x="821157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Rounded Rectangle 102"/>
                      <p:cNvSpPr/>
                      <p:nvPr/>
                    </p:nvSpPr>
                    <p:spPr>
                      <a:xfrm>
                        <a:off x="850992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ounded Rectangle 103"/>
                      <p:cNvSpPr/>
                      <p:nvPr/>
                    </p:nvSpPr>
                    <p:spPr>
                      <a:xfrm>
                        <a:off x="880826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ounded Rectangle 104"/>
                      <p:cNvSpPr/>
                      <p:nvPr/>
                    </p:nvSpPr>
                    <p:spPr>
                      <a:xfrm>
                        <a:off x="194624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1" name="Rectangle 40"/>
                    <p:cNvSpPr/>
                    <p:nvPr/>
                  </p:nvSpPr>
                  <p:spPr>
                    <a:xfrm>
                      <a:off x="1999229" y="1158784"/>
                      <a:ext cx="1568449" cy="1501632"/>
                    </a:xfrm>
                    <a:prstGeom prst="rect">
                      <a:avLst/>
                    </a:prstGeom>
                    <a:blipFill>
                      <a:blip r:embed="rId3"/>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3789354" y="1158784"/>
                      <a:ext cx="1568449" cy="1501632"/>
                    </a:xfrm>
                    <a:prstGeom prst="rect">
                      <a:avLst/>
                    </a:prstGeom>
                    <a:blipFill>
                      <a:blip r:embed="rId4"/>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5579479" y="1158784"/>
                      <a:ext cx="1568449" cy="1501632"/>
                    </a:xfrm>
                    <a:prstGeom prst="rect">
                      <a:avLst/>
                    </a:prstGeom>
                    <a:blipFill>
                      <a:blip r:embed="rId5"/>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7369605" y="1158784"/>
                      <a:ext cx="1568449" cy="1501632"/>
                    </a:xfrm>
                    <a:prstGeom prst="rect">
                      <a:avLst/>
                    </a:prstGeom>
                    <a:blipFill>
                      <a:blip r:embed="rId6"/>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5" name="Group 44"/>
                    <p:cNvGrpSpPr/>
                    <p:nvPr/>
                  </p:nvGrpSpPr>
                  <p:grpSpPr>
                    <a:xfrm>
                      <a:off x="158999" y="2765799"/>
                      <a:ext cx="8832601" cy="175179"/>
                      <a:chOff x="156152" y="913884"/>
                      <a:chExt cx="8832601" cy="175179"/>
                    </a:xfrm>
                  </p:grpSpPr>
                  <p:sp>
                    <p:nvSpPr>
                      <p:cNvPr id="46" name="Rounded Rectangle 45"/>
                      <p:cNvSpPr/>
                      <p:nvPr/>
                    </p:nvSpPr>
                    <p:spPr>
                      <a:xfrm>
                        <a:off x="15615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ounded Rectangle 46"/>
                      <p:cNvSpPr/>
                      <p:nvPr/>
                    </p:nvSpPr>
                    <p:spPr>
                      <a:xfrm>
                        <a:off x="45450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ounded Rectangle 47"/>
                      <p:cNvSpPr/>
                      <p:nvPr/>
                    </p:nvSpPr>
                    <p:spPr>
                      <a:xfrm>
                        <a:off x="75285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ounded Rectangle 48"/>
                      <p:cNvSpPr/>
                      <p:nvPr/>
                    </p:nvSpPr>
                    <p:spPr>
                      <a:xfrm>
                        <a:off x="105119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ounded Rectangle 49"/>
                      <p:cNvSpPr/>
                      <p:nvPr/>
                    </p:nvSpPr>
                    <p:spPr>
                      <a:xfrm>
                        <a:off x="134954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164789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ounded Rectangle 51"/>
                      <p:cNvSpPr/>
                      <p:nvPr/>
                    </p:nvSpPr>
                    <p:spPr>
                      <a:xfrm>
                        <a:off x="224459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ounded Rectangle 52"/>
                      <p:cNvSpPr/>
                      <p:nvPr/>
                    </p:nvSpPr>
                    <p:spPr>
                      <a:xfrm>
                        <a:off x="254294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ed Rectangle 53"/>
                      <p:cNvSpPr/>
                      <p:nvPr/>
                    </p:nvSpPr>
                    <p:spPr>
                      <a:xfrm>
                        <a:off x="284129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a:off x="313964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a:off x="343799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ounded Rectangle 56"/>
                      <p:cNvSpPr/>
                      <p:nvPr/>
                    </p:nvSpPr>
                    <p:spPr>
                      <a:xfrm>
                        <a:off x="373634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ounded Rectangle 57"/>
                      <p:cNvSpPr/>
                      <p:nvPr/>
                    </p:nvSpPr>
                    <p:spPr>
                      <a:xfrm>
                        <a:off x="403468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ounded Rectangle 58"/>
                      <p:cNvSpPr/>
                      <p:nvPr/>
                    </p:nvSpPr>
                    <p:spPr>
                      <a:xfrm>
                        <a:off x="433303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3138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ounded Rectangle 60"/>
                      <p:cNvSpPr/>
                      <p:nvPr/>
                    </p:nvSpPr>
                    <p:spPr>
                      <a:xfrm>
                        <a:off x="492973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ounded Rectangle 61"/>
                      <p:cNvSpPr/>
                      <p:nvPr/>
                    </p:nvSpPr>
                    <p:spPr>
                      <a:xfrm>
                        <a:off x="522808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ounded Rectangle 62"/>
                      <p:cNvSpPr/>
                      <p:nvPr/>
                    </p:nvSpPr>
                    <p:spPr>
                      <a:xfrm>
                        <a:off x="552643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Rounded Rectangle 63"/>
                      <p:cNvSpPr/>
                      <p:nvPr/>
                    </p:nvSpPr>
                    <p:spPr>
                      <a:xfrm>
                        <a:off x="582478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ounded Rectangle 64"/>
                      <p:cNvSpPr/>
                      <p:nvPr/>
                    </p:nvSpPr>
                    <p:spPr>
                      <a:xfrm>
                        <a:off x="612313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ounded Rectangle 65"/>
                      <p:cNvSpPr/>
                      <p:nvPr/>
                    </p:nvSpPr>
                    <p:spPr>
                      <a:xfrm>
                        <a:off x="642148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ounded Rectangle 66"/>
                      <p:cNvSpPr/>
                      <p:nvPr/>
                    </p:nvSpPr>
                    <p:spPr>
                      <a:xfrm>
                        <a:off x="671983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ounded Rectangle 67"/>
                      <p:cNvSpPr/>
                      <p:nvPr/>
                    </p:nvSpPr>
                    <p:spPr>
                      <a:xfrm>
                        <a:off x="701817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ounded Rectangle 68"/>
                      <p:cNvSpPr/>
                      <p:nvPr/>
                    </p:nvSpPr>
                    <p:spPr>
                      <a:xfrm>
                        <a:off x="731652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ounded Rectangle 69"/>
                      <p:cNvSpPr/>
                      <p:nvPr/>
                    </p:nvSpPr>
                    <p:spPr>
                      <a:xfrm>
                        <a:off x="761487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ounded Rectangle 70"/>
                      <p:cNvSpPr/>
                      <p:nvPr/>
                    </p:nvSpPr>
                    <p:spPr>
                      <a:xfrm>
                        <a:off x="791322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ounded Rectangle 71"/>
                      <p:cNvSpPr/>
                      <p:nvPr/>
                    </p:nvSpPr>
                    <p:spPr>
                      <a:xfrm>
                        <a:off x="821157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ounded Rectangle 72"/>
                      <p:cNvSpPr/>
                      <p:nvPr/>
                    </p:nvSpPr>
                    <p:spPr>
                      <a:xfrm>
                        <a:off x="850992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ounded Rectangle 73"/>
                      <p:cNvSpPr/>
                      <p:nvPr/>
                    </p:nvSpPr>
                    <p:spPr>
                      <a:xfrm>
                        <a:off x="880826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ounded Rectangle 74"/>
                      <p:cNvSpPr/>
                      <p:nvPr/>
                    </p:nvSpPr>
                    <p:spPr>
                      <a:xfrm>
                        <a:off x="194624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6" name="Rectangle 23"/>
                  <p:cNvSpPr/>
                  <p:nvPr/>
                </p:nvSpPr>
                <p:spPr>
                  <a:xfrm>
                    <a:off x="147018" y="3227878"/>
                    <a:ext cx="1620610" cy="1197132"/>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accent1"/>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397757" y="3348714"/>
                    <a:ext cx="2671644" cy="932315"/>
                    <a:chOff x="-397757" y="3348714"/>
                    <a:chExt cx="2671644" cy="932315"/>
                  </a:xfrm>
                </p:grpSpPr>
                <p:sp>
                  <p:nvSpPr>
                    <p:cNvPr id="21" name="Rectangle 20"/>
                    <p:cNvSpPr/>
                    <p:nvPr/>
                  </p:nvSpPr>
                  <p:spPr>
                    <a:xfrm>
                      <a:off x="178158" y="3783194"/>
                      <a:ext cx="1584855" cy="497835"/>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22" name="TextBox 21"/>
                    <p:cNvSpPr txBox="1"/>
                    <p:nvPr/>
                  </p:nvSpPr>
                  <p:spPr>
                    <a:xfrm>
                      <a:off x="-397757" y="3348714"/>
                      <a:ext cx="2671644" cy="846319"/>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Driving with </a:t>
                      </a:r>
                    </a:p>
                    <a:p>
                      <a:pPr algn="ctr"/>
                      <a:r>
                        <a:rPr lang="en-US" sz="1400" b="1" dirty="0">
                          <a:solidFill>
                            <a:prstClr val="white"/>
                          </a:solidFill>
                          <a:ea typeface="Tahoma" panose="020B0604030504040204" pitchFamily="34" charset="0"/>
                          <a:cs typeface="Tahoma" panose="020B0604030504040204" pitchFamily="34" charset="0"/>
                        </a:rPr>
                        <a:t>Distractions</a:t>
                      </a:r>
                    </a:p>
                  </p:txBody>
                </p:sp>
              </p:grpSp>
              <p:sp>
                <p:nvSpPr>
                  <p:cNvPr id="19" name="Rectangle 18"/>
                  <p:cNvSpPr/>
                  <p:nvPr/>
                </p:nvSpPr>
                <p:spPr>
                  <a:xfrm>
                    <a:off x="1930758" y="3783194"/>
                    <a:ext cx="1676400" cy="497836"/>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7" name="Rectangle 16"/>
                  <p:cNvSpPr/>
                  <p:nvPr/>
                </p:nvSpPr>
                <p:spPr>
                  <a:xfrm>
                    <a:off x="3657600" y="3775909"/>
                    <a:ext cx="1676400" cy="497836"/>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5" name="Rectangle 14"/>
                  <p:cNvSpPr/>
                  <p:nvPr/>
                </p:nvSpPr>
                <p:spPr>
                  <a:xfrm>
                    <a:off x="5435958" y="3775909"/>
                    <a:ext cx="1676400" cy="497836"/>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 name="Rectangle 12"/>
                  <p:cNvSpPr/>
                  <p:nvPr/>
                </p:nvSpPr>
                <p:spPr>
                  <a:xfrm>
                    <a:off x="7316274" y="3775909"/>
                    <a:ext cx="1676400" cy="497836"/>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grpSp>
          </p:grpSp>
          <p:sp>
            <p:nvSpPr>
              <p:cNvPr id="107" name="Rectangle 23"/>
              <p:cNvSpPr/>
              <p:nvPr/>
            </p:nvSpPr>
            <p:spPr>
              <a:xfrm>
                <a:off x="2204563"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TextBox 107"/>
              <p:cNvSpPr txBox="1"/>
              <p:nvPr/>
            </p:nvSpPr>
            <p:spPr>
              <a:xfrm>
                <a:off x="1791512" y="3562987"/>
                <a:ext cx="2347170" cy="38470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Country  Roads</a:t>
                </a:r>
              </a:p>
            </p:txBody>
          </p:sp>
          <p:sp>
            <p:nvSpPr>
              <p:cNvPr id="109" name="Rectangle 23"/>
              <p:cNvSpPr/>
              <p:nvPr/>
            </p:nvSpPr>
            <p:spPr>
              <a:xfrm>
                <a:off x="3816202"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TextBox 109"/>
              <p:cNvSpPr txBox="1"/>
              <p:nvPr/>
            </p:nvSpPr>
            <p:spPr>
              <a:xfrm>
                <a:off x="3405760" y="3599362"/>
                <a:ext cx="2347170" cy="38470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Town Roads</a:t>
                </a:r>
              </a:p>
            </p:txBody>
          </p:sp>
          <p:sp>
            <p:nvSpPr>
              <p:cNvPr id="111" name="Rectangle 23"/>
              <p:cNvSpPr/>
              <p:nvPr/>
            </p:nvSpPr>
            <p:spPr>
              <a:xfrm>
                <a:off x="5382356" y="3486657"/>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TextBox 111"/>
              <p:cNvSpPr txBox="1"/>
              <p:nvPr/>
            </p:nvSpPr>
            <p:spPr>
              <a:xfrm>
                <a:off x="4912200" y="3671509"/>
                <a:ext cx="2347170" cy="38470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Parking</a:t>
                </a:r>
              </a:p>
            </p:txBody>
          </p:sp>
          <p:sp>
            <p:nvSpPr>
              <p:cNvPr id="113" name="Rectangle 23"/>
              <p:cNvSpPr/>
              <p:nvPr/>
            </p:nvSpPr>
            <p:spPr>
              <a:xfrm>
                <a:off x="6935319" y="3486657"/>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TextBox 113"/>
              <p:cNvSpPr txBox="1"/>
              <p:nvPr/>
            </p:nvSpPr>
            <p:spPr>
              <a:xfrm>
                <a:off x="6483661" y="3685527"/>
                <a:ext cx="2347170" cy="65399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Overtaking</a:t>
                </a:r>
              </a:p>
              <a:p>
                <a:pPr algn="ctr"/>
                <a:r>
                  <a:rPr lang="en-US" sz="1400" b="1" dirty="0">
                    <a:solidFill>
                      <a:prstClr val="white"/>
                    </a:solidFill>
                    <a:ea typeface="Tahoma" panose="020B0604030504040204" pitchFamily="34" charset="0"/>
                    <a:cs typeface="Tahoma" panose="020B0604030504040204" pitchFamily="34" charset="0"/>
                  </a:rPr>
                  <a:t>(Car)</a:t>
                </a:r>
              </a:p>
            </p:txBody>
          </p:sp>
        </p:grpSp>
        <p:grpSp>
          <p:nvGrpSpPr>
            <p:cNvPr id="116" name="Group 115"/>
            <p:cNvGrpSpPr/>
            <p:nvPr/>
          </p:nvGrpSpPr>
          <p:grpSpPr>
            <a:xfrm>
              <a:off x="148822" y="3932013"/>
              <a:ext cx="8286965" cy="2560895"/>
              <a:chOff x="83495" y="1383778"/>
              <a:chExt cx="8747626" cy="3200960"/>
            </a:xfrm>
          </p:grpSpPr>
          <p:grpSp>
            <p:nvGrpSpPr>
              <p:cNvPr id="117" name="Group 116"/>
              <p:cNvGrpSpPr/>
              <p:nvPr/>
            </p:nvGrpSpPr>
            <p:grpSpPr>
              <a:xfrm>
                <a:off x="83495" y="1383778"/>
                <a:ext cx="8378182" cy="3200960"/>
                <a:chOff x="-397757" y="528641"/>
                <a:chExt cx="9536388" cy="4142301"/>
              </a:xfrm>
            </p:grpSpPr>
            <p:sp>
              <p:nvSpPr>
                <p:cNvPr id="126" name="Rectangle 125"/>
                <p:cNvSpPr/>
                <p:nvPr/>
              </p:nvSpPr>
              <p:spPr>
                <a:xfrm>
                  <a:off x="80508" y="528641"/>
                  <a:ext cx="9058123" cy="4142301"/>
                </a:xfrm>
                <a:prstGeom prst="rect">
                  <a:avLst/>
                </a:prstGeom>
                <a:gradFill flip="none" rotWithShape="1">
                  <a:gsLst>
                    <a:gs pos="100000">
                      <a:schemeClr val="bg1">
                        <a:lumMod val="9500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27" name="Group 126"/>
                <p:cNvGrpSpPr/>
                <p:nvPr/>
              </p:nvGrpSpPr>
              <p:grpSpPr>
                <a:xfrm>
                  <a:off x="-397757" y="838200"/>
                  <a:ext cx="9429002" cy="3586810"/>
                  <a:chOff x="-397757" y="838200"/>
                  <a:chExt cx="9429002" cy="3586810"/>
                </a:xfrm>
              </p:grpSpPr>
              <p:grpSp>
                <p:nvGrpSpPr>
                  <p:cNvPr id="128" name="Group 127"/>
                  <p:cNvGrpSpPr/>
                  <p:nvPr/>
                </p:nvGrpSpPr>
                <p:grpSpPr>
                  <a:xfrm>
                    <a:off x="112754" y="838200"/>
                    <a:ext cx="8918491" cy="2157984"/>
                    <a:chOff x="112754" y="838200"/>
                    <a:chExt cx="8918491" cy="2157984"/>
                  </a:xfrm>
                </p:grpSpPr>
                <p:sp>
                  <p:nvSpPr>
                    <p:cNvPr id="137" name="Rectangle 136"/>
                    <p:cNvSpPr/>
                    <p:nvPr/>
                  </p:nvSpPr>
                  <p:spPr>
                    <a:xfrm>
                      <a:off x="112754" y="838200"/>
                      <a:ext cx="8918491" cy="2157984"/>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Rectangle 137"/>
                    <p:cNvSpPr/>
                    <p:nvPr/>
                  </p:nvSpPr>
                  <p:spPr>
                    <a:xfrm>
                      <a:off x="209103" y="1158784"/>
                      <a:ext cx="1568449" cy="1501632"/>
                    </a:xfrm>
                    <a:prstGeom prst="rect">
                      <a:avLst/>
                    </a:prstGeom>
                    <a:blipFill>
                      <a:blip r:embed="rId7"/>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9" name="Group 138"/>
                    <p:cNvGrpSpPr/>
                    <p:nvPr/>
                  </p:nvGrpSpPr>
                  <p:grpSpPr>
                    <a:xfrm>
                      <a:off x="156152" y="913884"/>
                      <a:ext cx="8832601" cy="175179"/>
                      <a:chOff x="156152" y="913884"/>
                      <a:chExt cx="8832601" cy="175179"/>
                    </a:xfrm>
                  </p:grpSpPr>
                  <p:sp>
                    <p:nvSpPr>
                      <p:cNvPr id="175" name="Rounded Rectangle 174"/>
                      <p:cNvSpPr/>
                      <p:nvPr/>
                    </p:nvSpPr>
                    <p:spPr>
                      <a:xfrm>
                        <a:off x="15615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ounded Rectangle 175"/>
                      <p:cNvSpPr/>
                      <p:nvPr/>
                    </p:nvSpPr>
                    <p:spPr>
                      <a:xfrm>
                        <a:off x="45450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ounded Rectangle 176"/>
                      <p:cNvSpPr/>
                      <p:nvPr/>
                    </p:nvSpPr>
                    <p:spPr>
                      <a:xfrm>
                        <a:off x="75285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Rounded Rectangle 177"/>
                      <p:cNvSpPr/>
                      <p:nvPr/>
                    </p:nvSpPr>
                    <p:spPr>
                      <a:xfrm>
                        <a:off x="105119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ounded Rectangle 178"/>
                      <p:cNvSpPr/>
                      <p:nvPr/>
                    </p:nvSpPr>
                    <p:spPr>
                      <a:xfrm>
                        <a:off x="134954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0" name="Rounded Rectangle 179"/>
                      <p:cNvSpPr/>
                      <p:nvPr/>
                    </p:nvSpPr>
                    <p:spPr>
                      <a:xfrm>
                        <a:off x="164789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1" name="Rounded Rectangle 180"/>
                      <p:cNvSpPr/>
                      <p:nvPr/>
                    </p:nvSpPr>
                    <p:spPr>
                      <a:xfrm>
                        <a:off x="224459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2" name="Rounded Rectangle 181"/>
                      <p:cNvSpPr/>
                      <p:nvPr/>
                    </p:nvSpPr>
                    <p:spPr>
                      <a:xfrm>
                        <a:off x="254294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Rounded Rectangle 182"/>
                      <p:cNvSpPr/>
                      <p:nvPr/>
                    </p:nvSpPr>
                    <p:spPr>
                      <a:xfrm>
                        <a:off x="284129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4" name="Rounded Rectangle 183"/>
                      <p:cNvSpPr/>
                      <p:nvPr/>
                    </p:nvSpPr>
                    <p:spPr>
                      <a:xfrm>
                        <a:off x="313964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5" name="Rounded Rectangle 184"/>
                      <p:cNvSpPr/>
                      <p:nvPr/>
                    </p:nvSpPr>
                    <p:spPr>
                      <a:xfrm>
                        <a:off x="343799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6" name="Rounded Rectangle 185"/>
                      <p:cNvSpPr/>
                      <p:nvPr/>
                    </p:nvSpPr>
                    <p:spPr>
                      <a:xfrm>
                        <a:off x="373634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7" name="Rounded Rectangle 186"/>
                      <p:cNvSpPr/>
                      <p:nvPr/>
                    </p:nvSpPr>
                    <p:spPr>
                      <a:xfrm>
                        <a:off x="403468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ounded Rectangle 187"/>
                      <p:cNvSpPr/>
                      <p:nvPr/>
                    </p:nvSpPr>
                    <p:spPr>
                      <a:xfrm>
                        <a:off x="433303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9" name="Rounded Rectangle 188"/>
                      <p:cNvSpPr/>
                      <p:nvPr/>
                    </p:nvSpPr>
                    <p:spPr>
                      <a:xfrm>
                        <a:off x="463138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0" name="Rounded Rectangle 189"/>
                      <p:cNvSpPr/>
                      <p:nvPr/>
                    </p:nvSpPr>
                    <p:spPr>
                      <a:xfrm>
                        <a:off x="492973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1" name="Rounded Rectangle 190"/>
                      <p:cNvSpPr/>
                      <p:nvPr/>
                    </p:nvSpPr>
                    <p:spPr>
                      <a:xfrm>
                        <a:off x="522808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Rounded Rectangle 191"/>
                      <p:cNvSpPr/>
                      <p:nvPr/>
                    </p:nvSpPr>
                    <p:spPr>
                      <a:xfrm>
                        <a:off x="552643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3" name="Rounded Rectangle 192"/>
                      <p:cNvSpPr/>
                      <p:nvPr/>
                    </p:nvSpPr>
                    <p:spPr>
                      <a:xfrm>
                        <a:off x="582478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4" name="Rounded Rectangle 193"/>
                      <p:cNvSpPr/>
                      <p:nvPr/>
                    </p:nvSpPr>
                    <p:spPr>
                      <a:xfrm>
                        <a:off x="612313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5" name="Rounded Rectangle 194"/>
                      <p:cNvSpPr/>
                      <p:nvPr/>
                    </p:nvSpPr>
                    <p:spPr>
                      <a:xfrm>
                        <a:off x="642148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6" name="Rounded Rectangle 195"/>
                      <p:cNvSpPr/>
                      <p:nvPr/>
                    </p:nvSpPr>
                    <p:spPr>
                      <a:xfrm>
                        <a:off x="671983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7" name="Rounded Rectangle 196"/>
                      <p:cNvSpPr/>
                      <p:nvPr/>
                    </p:nvSpPr>
                    <p:spPr>
                      <a:xfrm>
                        <a:off x="701817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8" name="Rounded Rectangle 197"/>
                      <p:cNvSpPr/>
                      <p:nvPr/>
                    </p:nvSpPr>
                    <p:spPr>
                      <a:xfrm>
                        <a:off x="731652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9" name="Rounded Rectangle 198"/>
                      <p:cNvSpPr/>
                      <p:nvPr/>
                    </p:nvSpPr>
                    <p:spPr>
                      <a:xfrm>
                        <a:off x="761487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0" name="Rounded Rectangle 199"/>
                      <p:cNvSpPr/>
                      <p:nvPr/>
                    </p:nvSpPr>
                    <p:spPr>
                      <a:xfrm>
                        <a:off x="791322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1" name="Rounded Rectangle 200"/>
                      <p:cNvSpPr/>
                      <p:nvPr/>
                    </p:nvSpPr>
                    <p:spPr>
                      <a:xfrm>
                        <a:off x="821157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2" name="Rounded Rectangle 201"/>
                      <p:cNvSpPr/>
                      <p:nvPr/>
                    </p:nvSpPr>
                    <p:spPr>
                      <a:xfrm>
                        <a:off x="850992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3" name="Rounded Rectangle 202"/>
                      <p:cNvSpPr/>
                      <p:nvPr/>
                    </p:nvSpPr>
                    <p:spPr>
                      <a:xfrm>
                        <a:off x="880826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4" name="Rounded Rectangle 203"/>
                      <p:cNvSpPr/>
                      <p:nvPr/>
                    </p:nvSpPr>
                    <p:spPr>
                      <a:xfrm>
                        <a:off x="194624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0" name="Rectangle 139"/>
                    <p:cNvSpPr/>
                    <p:nvPr/>
                  </p:nvSpPr>
                  <p:spPr>
                    <a:xfrm>
                      <a:off x="1999229" y="1158784"/>
                      <a:ext cx="1568449" cy="1501632"/>
                    </a:xfrm>
                    <a:prstGeom prst="rect">
                      <a:avLst/>
                    </a:prstGeom>
                    <a:blipFill>
                      <a:blip r:embed="rId2"/>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1" name="Rectangle 140"/>
                    <p:cNvSpPr/>
                    <p:nvPr/>
                  </p:nvSpPr>
                  <p:spPr>
                    <a:xfrm>
                      <a:off x="3789354" y="1158784"/>
                      <a:ext cx="1568449" cy="1501632"/>
                    </a:xfrm>
                    <a:prstGeom prst="rect">
                      <a:avLst/>
                    </a:prstGeom>
                    <a:blipFill>
                      <a:blip r:embed="rId8"/>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2" name="Rectangle 141"/>
                    <p:cNvSpPr/>
                    <p:nvPr/>
                  </p:nvSpPr>
                  <p:spPr>
                    <a:xfrm>
                      <a:off x="5579479" y="1158784"/>
                      <a:ext cx="1568449" cy="1501632"/>
                    </a:xfrm>
                    <a:prstGeom prst="rect">
                      <a:avLst/>
                    </a:prstGeom>
                    <a:blipFill>
                      <a:blip r:embed="rId9"/>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3" name="Rectangle 142"/>
                    <p:cNvSpPr/>
                    <p:nvPr/>
                  </p:nvSpPr>
                  <p:spPr>
                    <a:xfrm>
                      <a:off x="7369605" y="1158784"/>
                      <a:ext cx="1568449" cy="1501632"/>
                    </a:xfrm>
                    <a:prstGeom prst="rect">
                      <a:avLst/>
                    </a:prstGeom>
                    <a:blipFill>
                      <a:blip r:embed="rId10"/>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4" name="Group 143"/>
                    <p:cNvGrpSpPr/>
                    <p:nvPr/>
                  </p:nvGrpSpPr>
                  <p:grpSpPr>
                    <a:xfrm>
                      <a:off x="158999" y="2765799"/>
                      <a:ext cx="8832601" cy="175179"/>
                      <a:chOff x="156152" y="913884"/>
                      <a:chExt cx="8832601" cy="175179"/>
                    </a:xfrm>
                  </p:grpSpPr>
                  <p:sp>
                    <p:nvSpPr>
                      <p:cNvPr id="145" name="Rounded Rectangle 144"/>
                      <p:cNvSpPr/>
                      <p:nvPr/>
                    </p:nvSpPr>
                    <p:spPr>
                      <a:xfrm>
                        <a:off x="15615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Rounded Rectangle 145"/>
                      <p:cNvSpPr/>
                      <p:nvPr/>
                    </p:nvSpPr>
                    <p:spPr>
                      <a:xfrm>
                        <a:off x="45450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Rounded Rectangle 146"/>
                      <p:cNvSpPr/>
                      <p:nvPr/>
                    </p:nvSpPr>
                    <p:spPr>
                      <a:xfrm>
                        <a:off x="75285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Rounded Rectangle 147"/>
                      <p:cNvSpPr/>
                      <p:nvPr/>
                    </p:nvSpPr>
                    <p:spPr>
                      <a:xfrm>
                        <a:off x="105119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9" name="Rounded Rectangle 148"/>
                      <p:cNvSpPr/>
                      <p:nvPr/>
                    </p:nvSpPr>
                    <p:spPr>
                      <a:xfrm>
                        <a:off x="134954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0" name="Rounded Rectangle 149"/>
                      <p:cNvSpPr/>
                      <p:nvPr/>
                    </p:nvSpPr>
                    <p:spPr>
                      <a:xfrm>
                        <a:off x="164789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Rounded Rectangle 150"/>
                      <p:cNvSpPr/>
                      <p:nvPr/>
                    </p:nvSpPr>
                    <p:spPr>
                      <a:xfrm>
                        <a:off x="224459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Rounded Rectangle 151"/>
                      <p:cNvSpPr/>
                      <p:nvPr/>
                    </p:nvSpPr>
                    <p:spPr>
                      <a:xfrm>
                        <a:off x="254294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Rounded Rectangle 152"/>
                      <p:cNvSpPr/>
                      <p:nvPr/>
                    </p:nvSpPr>
                    <p:spPr>
                      <a:xfrm>
                        <a:off x="284129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4" name="Rounded Rectangle 153"/>
                      <p:cNvSpPr/>
                      <p:nvPr/>
                    </p:nvSpPr>
                    <p:spPr>
                      <a:xfrm>
                        <a:off x="313964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5" name="Rounded Rectangle 154"/>
                      <p:cNvSpPr/>
                      <p:nvPr/>
                    </p:nvSpPr>
                    <p:spPr>
                      <a:xfrm>
                        <a:off x="343799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ounded Rectangle 155"/>
                      <p:cNvSpPr/>
                      <p:nvPr/>
                    </p:nvSpPr>
                    <p:spPr>
                      <a:xfrm>
                        <a:off x="373634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ounded Rectangle 156"/>
                      <p:cNvSpPr/>
                      <p:nvPr/>
                    </p:nvSpPr>
                    <p:spPr>
                      <a:xfrm>
                        <a:off x="403468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ounded Rectangle 157"/>
                      <p:cNvSpPr/>
                      <p:nvPr/>
                    </p:nvSpPr>
                    <p:spPr>
                      <a:xfrm>
                        <a:off x="433303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ounded Rectangle 158"/>
                      <p:cNvSpPr/>
                      <p:nvPr/>
                    </p:nvSpPr>
                    <p:spPr>
                      <a:xfrm>
                        <a:off x="463138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ounded Rectangle 159"/>
                      <p:cNvSpPr/>
                      <p:nvPr/>
                    </p:nvSpPr>
                    <p:spPr>
                      <a:xfrm>
                        <a:off x="492973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Rounded Rectangle 160"/>
                      <p:cNvSpPr/>
                      <p:nvPr/>
                    </p:nvSpPr>
                    <p:spPr>
                      <a:xfrm>
                        <a:off x="522808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ounded Rectangle 161"/>
                      <p:cNvSpPr/>
                      <p:nvPr/>
                    </p:nvSpPr>
                    <p:spPr>
                      <a:xfrm>
                        <a:off x="552643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3" name="Rounded Rectangle 162"/>
                      <p:cNvSpPr/>
                      <p:nvPr/>
                    </p:nvSpPr>
                    <p:spPr>
                      <a:xfrm>
                        <a:off x="5824783"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ounded Rectangle 163"/>
                      <p:cNvSpPr/>
                      <p:nvPr/>
                    </p:nvSpPr>
                    <p:spPr>
                      <a:xfrm>
                        <a:off x="6123132"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ounded Rectangle 164"/>
                      <p:cNvSpPr/>
                      <p:nvPr/>
                    </p:nvSpPr>
                    <p:spPr>
                      <a:xfrm>
                        <a:off x="6421481"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ounded Rectangle 165"/>
                      <p:cNvSpPr/>
                      <p:nvPr/>
                    </p:nvSpPr>
                    <p:spPr>
                      <a:xfrm>
                        <a:off x="6719830"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ounded Rectangle 166"/>
                      <p:cNvSpPr/>
                      <p:nvPr/>
                    </p:nvSpPr>
                    <p:spPr>
                      <a:xfrm>
                        <a:off x="7018179"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ounded Rectangle 167"/>
                      <p:cNvSpPr/>
                      <p:nvPr/>
                    </p:nvSpPr>
                    <p:spPr>
                      <a:xfrm>
                        <a:off x="7316528"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ounded Rectangle 168"/>
                      <p:cNvSpPr/>
                      <p:nvPr/>
                    </p:nvSpPr>
                    <p:spPr>
                      <a:xfrm>
                        <a:off x="7614877"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0" name="Rounded Rectangle 169"/>
                      <p:cNvSpPr/>
                      <p:nvPr/>
                    </p:nvSpPr>
                    <p:spPr>
                      <a:xfrm>
                        <a:off x="791322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1" name="Rounded Rectangle 170"/>
                      <p:cNvSpPr/>
                      <p:nvPr/>
                    </p:nvSpPr>
                    <p:spPr>
                      <a:xfrm>
                        <a:off x="8211575"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Rounded Rectangle 171"/>
                      <p:cNvSpPr/>
                      <p:nvPr/>
                    </p:nvSpPr>
                    <p:spPr>
                      <a:xfrm>
                        <a:off x="8509924"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3" name="Rounded Rectangle 172"/>
                      <p:cNvSpPr/>
                      <p:nvPr/>
                    </p:nvSpPr>
                    <p:spPr>
                      <a:xfrm>
                        <a:off x="880826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4" name="Rounded Rectangle 173"/>
                      <p:cNvSpPr/>
                      <p:nvPr/>
                    </p:nvSpPr>
                    <p:spPr>
                      <a:xfrm>
                        <a:off x="1946246" y="913884"/>
                        <a:ext cx="180487" cy="175179"/>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129" name="Rectangle 23"/>
                  <p:cNvSpPr/>
                  <p:nvPr/>
                </p:nvSpPr>
                <p:spPr>
                  <a:xfrm>
                    <a:off x="147018" y="3227878"/>
                    <a:ext cx="1620610" cy="1197132"/>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0" name="Group 129"/>
                  <p:cNvGrpSpPr/>
                  <p:nvPr/>
                </p:nvGrpSpPr>
                <p:grpSpPr>
                  <a:xfrm>
                    <a:off x="-397757" y="3363157"/>
                    <a:ext cx="2671644" cy="917872"/>
                    <a:chOff x="-397757" y="3363157"/>
                    <a:chExt cx="2671644" cy="917872"/>
                  </a:xfrm>
                </p:grpSpPr>
                <p:sp>
                  <p:nvSpPr>
                    <p:cNvPr id="135" name="Rectangle 134"/>
                    <p:cNvSpPr/>
                    <p:nvPr/>
                  </p:nvSpPr>
                  <p:spPr>
                    <a:xfrm>
                      <a:off x="178158" y="3783194"/>
                      <a:ext cx="1584855" cy="497835"/>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6" name="TextBox 135"/>
                    <p:cNvSpPr txBox="1"/>
                    <p:nvPr/>
                  </p:nvSpPr>
                  <p:spPr>
                    <a:xfrm>
                      <a:off x="-397757" y="3363157"/>
                      <a:ext cx="2671644" cy="846320"/>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Vehicle</a:t>
                      </a:r>
                    </a:p>
                    <a:p>
                      <a:pPr algn="ctr"/>
                      <a:r>
                        <a:rPr lang="en-US" sz="1400" b="1" dirty="0">
                          <a:solidFill>
                            <a:prstClr val="white"/>
                          </a:solidFill>
                          <a:ea typeface="Tahoma" panose="020B0604030504040204" pitchFamily="34" charset="0"/>
                          <a:cs typeface="Tahoma" panose="020B0604030504040204" pitchFamily="34" charset="0"/>
                        </a:rPr>
                        <a:t> Management</a:t>
                      </a:r>
                    </a:p>
                  </p:txBody>
                </p:sp>
              </p:grpSp>
              <p:sp>
                <p:nvSpPr>
                  <p:cNvPr id="131" name="Rectangle 130"/>
                  <p:cNvSpPr/>
                  <p:nvPr/>
                </p:nvSpPr>
                <p:spPr>
                  <a:xfrm>
                    <a:off x="1930758" y="3783194"/>
                    <a:ext cx="1676400" cy="497836"/>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2" name="Rectangle 131"/>
                  <p:cNvSpPr/>
                  <p:nvPr/>
                </p:nvSpPr>
                <p:spPr>
                  <a:xfrm>
                    <a:off x="3657600" y="3775909"/>
                    <a:ext cx="1676400" cy="497836"/>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3" name="Rectangle 132"/>
                  <p:cNvSpPr/>
                  <p:nvPr/>
                </p:nvSpPr>
                <p:spPr>
                  <a:xfrm>
                    <a:off x="5435958" y="3775909"/>
                    <a:ext cx="1676400" cy="497836"/>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sp>
                <p:nvSpPr>
                  <p:cNvPr id="134" name="Rectangle 133"/>
                  <p:cNvSpPr/>
                  <p:nvPr/>
                </p:nvSpPr>
                <p:spPr>
                  <a:xfrm>
                    <a:off x="7316274" y="3775909"/>
                    <a:ext cx="1676400" cy="497836"/>
                  </a:xfrm>
                  <a:prstGeom prst="rect">
                    <a:avLst/>
                  </a:prstGeom>
                </p:spPr>
                <p:txBody>
                  <a:bodyPr wrap="square">
                    <a:spAutoFit/>
                  </a:bodyPr>
                  <a:lstStyle/>
                  <a:p>
                    <a:endParaRPr lang="en-US" sz="1400" b="1" dirty="0">
                      <a:solidFill>
                        <a:prstClr val="black"/>
                      </a:solidFill>
                      <a:ea typeface="Adobe Fan Heiti Std B" pitchFamily="34" charset="-128"/>
                      <a:cs typeface="Arial" pitchFamily="34" charset="0"/>
                    </a:endParaRPr>
                  </a:p>
                </p:txBody>
              </p:sp>
            </p:grpSp>
          </p:grpSp>
          <p:sp>
            <p:nvSpPr>
              <p:cNvPr id="118" name="Rectangle 23"/>
              <p:cNvSpPr/>
              <p:nvPr/>
            </p:nvSpPr>
            <p:spPr>
              <a:xfrm>
                <a:off x="2204563"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TextBox 118"/>
              <p:cNvSpPr txBox="1"/>
              <p:nvPr/>
            </p:nvSpPr>
            <p:spPr>
              <a:xfrm>
                <a:off x="1781700" y="3586755"/>
                <a:ext cx="2347170" cy="38470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Motorways</a:t>
                </a:r>
              </a:p>
            </p:txBody>
          </p:sp>
          <p:sp>
            <p:nvSpPr>
              <p:cNvPr id="120" name="Rectangle 23"/>
              <p:cNvSpPr/>
              <p:nvPr/>
            </p:nvSpPr>
            <p:spPr>
              <a:xfrm>
                <a:off x="3816202" y="3473794"/>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1" name="TextBox 120"/>
              <p:cNvSpPr txBox="1"/>
              <p:nvPr/>
            </p:nvSpPr>
            <p:spPr>
              <a:xfrm>
                <a:off x="3336800" y="3586796"/>
                <a:ext cx="2347170" cy="38470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Managing Speed </a:t>
                </a:r>
              </a:p>
            </p:txBody>
          </p:sp>
          <p:sp>
            <p:nvSpPr>
              <p:cNvPr id="122" name="Rectangle 23"/>
              <p:cNvSpPr/>
              <p:nvPr/>
            </p:nvSpPr>
            <p:spPr>
              <a:xfrm>
                <a:off x="5384516" y="3473794"/>
                <a:ext cx="1448229"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3" name="TextBox 122"/>
              <p:cNvSpPr txBox="1"/>
              <p:nvPr/>
            </p:nvSpPr>
            <p:spPr>
              <a:xfrm>
                <a:off x="4934381" y="3547090"/>
                <a:ext cx="2347170" cy="653992"/>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Vehicle </a:t>
                </a:r>
              </a:p>
              <a:p>
                <a:pPr algn="ctr"/>
                <a:r>
                  <a:rPr lang="en-US" sz="1400" b="1" dirty="0" err="1">
                    <a:solidFill>
                      <a:prstClr val="white"/>
                    </a:solidFill>
                    <a:ea typeface="Tahoma" panose="020B0604030504040204" pitchFamily="34" charset="0"/>
                    <a:cs typeface="Tahoma" panose="020B0604030504040204" pitchFamily="34" charset="0"/>
                  </a:rPr>
                  <a:t>Familiarisation</a:t>
                </a:r>
                <a:endParaRPr lang="en-US" sz="1400" b="1" dirty="0">
                  <a:solidFill>
                    <a:prstClr val="white"/>
                  </a:solidFill>
                  <a:ea typeface="Tahoma" panose="020B0604030504040204" pitchFamily="34" charset="0"/>
                  <a:cs typeface="Tahoma" panose="020B0604030504040204" pitchFamily="34" charset="0"/>
                </a:endParaRPr>
              </a:p>
            </p:txBody>
          </p:sp>
          <p:sp>
            <p:nvSpPr>
              <p:cNvPr id="124" name="Rectangle 23"/>
              <p:cNvSpPr/>
              <p:nvPr/>
            </p:nvSpPr>
            <p:spPr>
              <a:xfrm>
                <a:off x="6935319" y="3486657"/>
                <a:ext cx="1423785" cy="925083"/>
              </a:xfrm>
              <a:custGeom>
                <a:avLst/>
                <a:gdLst>
                  <a:gd name="connsiteX0" fmla="*/ 0 w 1012639"/>
                  <a:gd name="connsiteY0" fmla="*/ 0 h 1943291"/>
                  <a:gd name="connsiteX1" fmla="*/ 1012639 w 1012639"/>
                  <a:gd name="connsiteY1" fmla="*/ 0 h 1943291"/>
                  <a:gd name="connsiteX2" fmla="*/ 1012639 w 1012639"/>
                  <a:gd name="connsiteY2" fmla="*/ 1943291 h 1943291"/>
                  <a:gd name="connsiteX3" fmla="*/ 659602 w 1012639"/>
                  <a:gd name="connsiteY3" fmla="*/ 1943291 h 1943291"/>
                  <a:gd name="connsiteX4" fmla="*/ 353036 w 1012639"/>
                  <a:gd name="connsiteY4" fmla="*/ 1943291 h 1943291"/>
                  <a:gd name="connsiteX5" fmla="*/ 0 w 1012639"/>
                  <a:gd name="connsiteY5" fmla="*/ 1943291 h 1943291"/>
                  <a:gd name="connsiteX6" fmla="*/ 0 w 1012639"/>
                  <a:gd name="connsiteY6" fmla="*/ 0 h 19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639" h="1943291">
                    <a:moveTo>
                      <a:pt x="0" y="0"/>
                    </a:moveTo>
                    <a:lnTo>
                      <a:pt x="1012639" y="0"/>
                    </a:lnTo>
                    <a:lnTo>
                      <a:pt x="1012639" y="1943291"/>
                    </a:lnTo>
                    <a:lnTo>
                      <a:pt x="659602" y="1943291"/>
                    </a:lnTo>
                    <a:lnTo>
                      <a:pt x="353036" y="1943291"/>
                    </a:lnTo>
                    <a:lnTo>
                      <a:pt x="0" y="1943291"/>
                    </a:lnTo>
                    <a:lnTo>
                      <a:pt x="0" y="0"/>
                    </a:lnTo>
                    <a:close/>
                  </a:path>
                </a:pathLst>
              </a:custGeom>
              <a:solidFill>
                <a:schemeClr val="tx2"/>
              </a:solidFill>
              <a:ln>
                <a:solidFill>
                  <a:schemeClr val="bg1"/>
                </a:solidFill>
              </a:ln>
              <a:effectLst>
                <a:outerShdw blurRad="762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TextBox 124"/>
              <p:cNvSpPr txBox="1"/>
              <p:nvPr/>
            </p:nvSpPr>
            <p:spPr>
              <a:xfrm>
                <a:off x="6483951" y="3593213"/>
                <a:ext cx="2347170" cy="653993"/>
              </a:xfrm>
              <a:prstGeom prst="rect">
                <a:avLst/>
              </a:prstGeom>
              <a:noFill/>
            </p:spPr>
            <p:txBody>
              <a:bodyPr wrap="square" rtlCol="0">
                <a:spAutoFit/>
              </a:bodyPr>
              <a:lstStyle/>
              <a:p>
                <a:pPr algn="ctr"/>
                <a:r>
                  <a:rPr lang="en-US" sz="1400" b="1" dirty="0">
                    <a:solidFill>
                      <a:prstClr val="white"/>
                    </a:solidFill>
                    <a:ea typeface="Tahoma" panose="020B0604030504040204" pitchFamily="34" charset="0"/>
                    <a:cs typeface="Tahoma" panose="020B0604030504040204" pitchFamily="34" charset="0"/>
                  </a:rPr>
                  <a:t>Overtaking</a:t>
                </a:r>
              </a:p>
              <a:p>
                <a:pPr algn="ctr"/>
                <a:r>
                  <a:rPr lang="en-US" sz="1400" b="1" dirty="0">
                    <a:solidFill>
                      <a:prstClr val="white"/>
                    </a:solidFill>
                    <a:ea typeface="Tahoma" panose="020B0604030504040204" pitchFamily="34" charset="0"/>
                    <a:cs typeface="Tahoma" panose="020B0604030504040204" pitchFamily="34" charset="0"/>
                  </a:rPr>
                  <a:t> (Motorcycle)</a:t>
                </a:r>
              </a:p>
            </p:txBody>
          </p:sp>
        </p:grpSp>
      </p:grpSp>
    </p:spTree>
    <p:extLst>
      <p:ext uri="{BB962C8B-B14F-4D97-AF65-F5344CB8AC3E}">
        <p14:creationId xmlns:p14="http://schemas.microsoft.com/office/powerpoint/2010/main" val="21153123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2668"/>
            <a:ext cx="9192752" cy="1147533"/>
          </a:xfrm>
        </p:spPr>
        <p:txBody>
          <a:bodyPr/>
          <a:lstStyle/>
          <a:p>
            <a:r>
              <a:rPr lang="en-GB" dirty="0"/>
              <a:t>Introducing Modular Learning</a:t>
            </a:r>
            <a:r>
              <a:rPr lang="en-GB"/>
              <a:t>: Onroad</a:t>
            </a:r>
            <a:endParaRPr lang="en-GB" dirty="0"/>
          </a:p>
        </p:txBody>
      </p:sp>
      <p:grpSp>
        <p:nvGrpSpPr>
          <p:cNvPr id="205" name="Group 204"/>
          <p:cNvGrpSpPr/>
          <p:nvPr/>
        </p:nvGrpSpPr>
        <p:grpSpPr>
          <a:xfrm>
            <a:off x="7193261" y="4273539"/>
            <a:ext cx="2640056" cy="2081713"/>
            <a:chOff x="5624883" y="1525966"/>
            <a:chExt cx="2419989" cy="1828356"/>
          </a:xfrm>
        </p:grpSpPr>
        <p:sp>
          <p:nvSpPr>
            <p:cNvPr id="206" name="Rectangle 205"/>
            <p:cNvSpPr/>
            <p:nvPr/>
          </p:nvSpPr>
          <p:spPr>
            <a:xfrm>
              <a:off x="5755193" y="1525966"/>
              <a:ext cx="2039796" cy="324382"/>
            </a:xfrm>
            <a:prstGeom prst="rect">
              <a:avLst/>
            </a:prstGeom>
          </p:spPr>
          <p:txBody>
            <a:bodyPr wrap="none">
              <a:spAutoFit/>
            </a:bodyPr>
            <a:lstStyle/>
            <a:p>
              <a:r>
                <a:rPr lang="en-GB" b="1" dirty="0">
                  <a:solidFill>
                    <a:srgbClr val="002060"/>
                  </a:solidFill>
                </a:rPr>
                <a:t>Motorway driving</a:t>
              </a:r>
              <a:endParaRPr lang="en-GB" dirty="0">
                <a:solidFill>
                  <a:srgbClr val="002060"/>
                </a:solidFill>
              </a:endParaRPr>
            </a:p>
          </p:txBody>
        </p:sp>
        <p:sp>
          <p:nvSpPr>
            <p:cNvPr id="207" name="Rectangle 206"/>
            <p:cNvSpPr/>
            <p:nvPr/>
          </p:nvSpPr>
          <p:spPr>
            <a:xfrm>
              <a:off x="5624883" y="2007035"/>
              <a:ext cx="2419989" cy="1347287"/>
            </a:xfrm>
            <a:prstGeom prst="rect">
              <a:avLst/>
            </a:prstGeom>
            <a:blipFill>
              <a:blip r:embed="rId2"/>
              <a:srcRect/>
              <a:stretch>
                <a:fillRect l="-1489" t="-7248" r="-3903" b="-320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grpSp>
        <p:nvGrpSpPr>
          <p:cNvPr id="208" name="Group 207"/>
          <p:cNvGrpSpPr/>
          <p:nvPr/>
        </p:nvGrpSpPr>
        <p:grpSpPr>
          <a:xfrm>
            <a:off x="100487" y="1797672"/>
            <a:ext cx="2993383" cy="1693173"/>
            <a:chOff x="690879" y="1341300"/>
            <a:chExt cx="2993383" cy="1693173"/>
          </a:xfrm>
        </p:grpSpPr>
        <p:sp>
          <p:nvSpPr>
            <p:cNvPr id="209" name="Rectangle 208"/>
            <p:cNvSpPr/>
            <p:nvPr/>
          </p:nvSpPr>
          <p:spPr>
            <a:xfrm>
              <a:off x="690879" y="1341300"/>
              <a:ext cx="2993383" cy="369332"/>
            </a:xfrm>
            <a:prstGeom prst="rect">
              <a:avLst/>
            </a:prstGeom>
          </p:spPr>
          <p:txBody>
            <a:bodyPr wrap="square">
              <a:spAutoFit/>
            </a:bodyPr>
            <a:lstStyle/>
            <a:p>
              <a:r>
                <a:rPr lang="en-GB" b="1" dirty="0">
                  <a:solidFill>
                    <a:srgbClr val="002060"/>
                  </a:solidFill>
                </a:rPr>
                <a:t>Managing distractions</a:t>
              </a:r>
              <a:endParaRPr lang="en-GB" dirty="0">
                <a:solidFill>
                  <a:srgbClr val="002060"/>
                </a:solidFill>
              </a:endParaRPr>
            </a:p>
          </p:txBody>
        </p:sp>
        <p:pic>
          <p:nvPicPr>
            <p:cNvPr id="210" name="Picture 2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263" y="1707900"/>
              <a:ext cx="2189273" cy="1326573"/>
            </a:xfrm>
            <a:prstGeom prst="rect">
              <a:avLst/>
            </a:prstGeom>
          </p:spPr>
        </p:pic>
      </p:grpSp>
      <p:grpSp>
        <p:nvGrpSpPr>
          <p:cNvPr id="211" name="Group 210"/>
          <p:cNvGrpSpPr/>
          <p:nvPr/>
        </p:nvGrpSpPr>
        <p:grpSpPr>
          <a:xfrm>
            <a:off x="3630694" y="4273539"/>
            <a:ext cx="3047629" cy="2122248"/>
            <a:chOff x="5330299" y="4023886"/>
            <a:chExt cx="3047629" cy="2122248"/>
          </a:xfrm>
        </p:grpSpPr>
        <p:sp>
          <p:nvSpPr>
            <p:cNvPr id="212" name="Rectangle 211"/>
            <p:cNvSpPr/>
            <p:nvPr/>
          </p:nvSpPr>
          <p:spPr>
            <a:xfrm>
              <a:off x="5330299" y="4023886"/>
              <a:ext cx="3047629" cy="369332"/>
            </a:xfrm>
            <a:prstGeom prst="rect">
              <a:avLst/>
            </a:prstGeom>
          </p:spPr>
          <p:txBody>
            <a:bodyPr wrap="none">
              <a:spAutoFit/>
            </a:bodyPr>
            <a:lstStyle/>
            <a:p>
              <a:r>
                <a:rPr lang="en-GB" b="1" dirty="0">
                  <a:solidFill>
                    <a:srgbClr val="002060"/>
                  </a:solidFill>
                </a:rPr>
                <a:t>Driving on country roads</a:t>
              </a:r>
              <a:endParaRPr lang="en-GB" dirty="0">
                <a:solidFill>
                  <a:srgbClr val="002060"/>
                </a:solidFill>
              </a:endParaRPr>
            </a:p>
          </p:txBody>
        </p:sp>
        <p:pic>
          <p:nvPicPr>
            <p:cNvPr id="213" name="Picture 2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6473" y="4524598"/>
              <a:ext cx="2438400" cy="1621536"/>
            </a:xfrm>
            <a:prstGeom prst="rect">
              <a:avLst/>
            </a:prstGeom>
          </p:spPr>
        </p:pic>
      </p:grpSp>
      <p:grpSp>
        <p:nvGrpSpPr>
          <p:cNvPr id="214" name="Group 213"/>
          <p:cNvGrpSpPr/>
          <p:nvPr/>
        </p:nvGrpSpPr>
        <p:grpSpPr>
          <a:xfrm>
            <a:off x="6655131" y="1072293"/>
            <a:ext cx="2638864" cy="1900203"/>
            <a:chOff x="8909078" y="3945592"/>
            <a:chExt cx="2851443" cy="2144922"/>
          </a:xfrm>
        </p:grpSpPr>
        <p:sp>
          <p:nvSpPr>
            <p:cNvPr id="215" name="Rectangle 214"/>
            <p:cNvSpPr/>
            <p:nvPr/>
          </p:nvSpPr>
          <p:spPr>
            <a:xfrm>
              <a:off x="8909078" y="3945592"/>
              <a:ext cx="2851443" cy="416897"/>
            </a:xfrm>
            <a:prstGeom prst="rect">
              <a:avLst/>
            </a:prstGeom>
          </p:spPr>
          <p:txBody>
            <a:bodyPr wrap="none">
              <a:spAutoFit/>
            </a:bodyPr>
            <a:lstStyle/>
            <a:p>
              <a:r>
                <a:rPr lang="en-GB" b="1" dirty="0"/>
                <a:t>Managing overtaking</a:t>
              </a:r>
              <a:endParaRPr lang="en-GB" dirty="0"/>
            </a:p>
          </p:txBody>
        </p:sp>
        <p:pic>
          <p:nvPicPr>
            <p:cNvPr id="216" name="Picture 2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549" y="4417655"/>
              <a:ext cx="2360094" cy="1672859"/>
            </a:xfrm>
            <a:prstGeom prst="rect">
              <a:avLst/>
            </a:prstGeom>
          </p:spPr>
        </p:pic>
      </p:grpSp>
      <p:grpSp>
        <p:nvGrpSpPr>
          <p:cNvPr id="217" name="Group 216"/>
          <p:cNvGrpSpPr/>
          <p:nvPr/>
        </p:nvGrpSpPr>
        <p:grpSpPr>
          <a:xfrm>
            <a:off x="9350175" y="1954572"/>
            <a:ext cx="2665389" cy="2191747"/>
            <a:chOff x="8737599" y="1701625"/>
            <a:chExt cx="2665389" cy="2191747"/>
          </a:xfrm>
        </p:grpSpPr>
        <p:sp>
          <p:nvSpPr>
            <p:cNvPr id="218" name="Rectangle 217"/>
            <p:cNvSpPr/>
            <p:nvPr/>
          </p:nvSpPr>
          <p:spPr>
            <a:xfrm>
              <a:off x="9098506" y="1701625"/>
              <a:ext cx="2084225" cy="369332"/>
            </a:xfrm>
            <a:prstGeom prst="rect">
              <a:avLst/>
            </a:prstGeom>
          </p:spPr>
          <p:txBody>
            <a:bodyPr wrap="none">
              <a:spAutoFit/>
            </a:bodyPr>
            <a:lstStyle/>
            <a:p>
              <a:r>
                <a:rPr lang="en-GB" b="1" dirty="0">
                  <a:solidFill>
                    <a:srgbClr val="002060"/>
                  </a:solidFill>
                </a:rPr>
                <a:t>Driving in towns</a:t>
              </a:r>
              <a:endParaRPr lang="en-GB" dirty="0">
                <a:solidFill>
                  <a:srgbClr val="002060"/>
                </a:solidFill>
              </a:endParaRPr>
            </a:p>
          </p:txBody>
        </p:sp>
        <p:pic>
          <p:nvPicPr>
            <p:cNvPr id="219" name="Picture 2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7599" y="2120888"/>
              <a:ext cx="2665389" cy="1772484"/>
            </a:xfrm>
            <a:prstGeom prst="rect">
              <a:avLst/>
            </a:prstGeom>
          </p:spPr>
        </p:pic>
      </p:grpSp>
      <p:grpSp>
        <p:nvGrpSpPr>
          <p:cNvPr id="220" name="Group 219"/>
          <p:cNvGrpSpPr/>
          <p:nvPr/>
        </p:nvGrpSpPr>
        <p:grpSpPr>
          <a:xfrm>
            <a:off x="3437196" y="1072293"/>
            <a:ext cx="2421159" cy="1882062"/>
            <a:chOff x="434110" y="3892506"/>
            <a:chExt cx="2421159" cy="1882062"/>
          </a:xfrm>
        </p:grpSpPr>
        <p:sp>
          <p:nvSpPr>
            <p:cNvPr id="221" name="Rectangle 220"/>
            <p:cNvSpPr/>
            <p:nvPr/>
          </p:nvSpPr>
          <p:spPr>
            <a:xfrm>
              <a:off x="434110" y="3892506"/>
              <a:ext cx="2421159" cy="369332"/>
            </a:xfrm>
            <a:prstGeom prst="rect">
              <a:avLst/>
            </a:prstGeom>
          </p:spPr>
          <p:txBody>
            <a:bodyPr wrap="square">
              <a:spAutoFit/>
            </a:bodyPr>
            <a:lstStyle/>
            <a:p>
              <a:r>
                <a:rPr lang="en-GB" b="1" dirty="0">
                  <a:solidFill>
                    <a:srgbClr val="002060"/>
                  </a:solidFill>
                </a:rPr>
                <a:t>Managing speed </a:t>
              </a:r>
              <a:endParaRPr lang="en-GB" dirty="0">
                <a:solidFill>
                  <a:srgbClr val="002060"/>
                </a:solidFill>
              </a:endParaRPr>
            </a:p>
          </p:txBody>
        </p:sp>
        <p:sp>
          <p:nvSpPr>
            <p:cNvPr id="222" name="Rectangle 221"/>
            <p:cNvSpPr/>
            <p:nvPr/>
          </p:nvSpPr>
          <p:spPr>
            <a:xfrm>
              <a:off x="434110" y="4464668"/>
              <a:ext cx="2161924" cy="1309900"/>
            </a:xfrm>
            <a:prstGeom prst="rect">
              <a:avLst/>
            </a:prstGeom>
            <a:blipFill>
              <a:blip r:embed="rId7"/>
              <a:stretch>
                <a:fillRect/>
              </a:stretch>
            </a:blip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grpSp>
        <p:nvGrpSpPr>
          <p:cNvPr id="223" name="Group 222"/>
          <p:cNvGrpSpPr/>
          <p:nvPr/>
        </p:nvGrpSpPr>
        <p:grpSpPr>
          <a:xfrm>
            <a:off x="238601" y="4274551"/>
            <a:ext cx="2919389" cy="2035169"/>
            <a:chOff x="2348991" y="4023886"/>
            <a:chExt cx="2919389" cy="2035169"/>
          </a:xfrm>
        </p:grpSpPr>
        <p:sp>
          <p:nvSpPr>
            <p:cNvPr id="224" name="Rectangle 223"/>
            <p:cNvSpPr/>
            <p:nvPr/>
          </p:nvSpPr>
          <p:spPr>
            <a:xfrm>
              <a:off x="2348991" y="4023886"/>
              <a:ext cx="2919389" cy="369332"/>
            </a:xfrm>
            <a:prstGeom prst="rect">
              <a:avLst/>
            </a:prstGeom>
          </p:spPr>
          <p:txBody>
            <a:bodyPr wrap="none">
              <a:spAutoFit/>
            </a:bodyPr>
            <a:lstStyle/>
            <a:p>
              <a:r>
                <a:rPr lang="en-GB" b="1" dirty="0">
                  <a:solidFill>
                    <a:srgbClr val="002060"/>
                  </a:solidFill>
                </a:rPr>
                <a:t>Parking &amp; manoeuvring</a:t>
              </a:r>
              <a:endParaRPr lang="en-GB" dirty="0">
                <a:solidFill>
                  <a:srgbClr val="002060"/>
                </a:solidFill>
              </a:endParaRPr>
            </a:p>
          </p:txBody>
        </p:sp>
        <p:sp>
          <p:nvSpPr>
            <p:cNvPr id="225" name="Rectangle 224"/>
            <p:cNvSpPr/>
            <p:nvPr/>
          </p:nvSpPr>
          <p:spPr>
            <a:xfrm>
              <a:off x="2439380" y="4522760"/>
              <a:ext cx="2631384" cy="1536295"/>
            </a:xfrm>
            <a:prstGeom prst="rect">
              <a:avLst/>
            </a:prstGeom>
            <a:blipFill>
              <a:blip r:embed="rId8"/>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spTree>
    <p:extLst>
      <p:ext uri="{BB962C8B-B14F-4D97-AF65-F5344CB8AC3E}">
        <p14:creationId xmlns:p14="http://schemas.microsoft.com/office/powerpoint/2010/main" val="147641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1000" fill="hold"/>
                                        <p:tgtEl>
                                          <p:spTgt spid="208"/>
                                        </p:tgtEl>
                                        <p:attrNameLst>
                                          <p:attrName>ppt_w</p:attrName>
                                        </p:attrNameLst>
                                      </p:cBhvr>
                                      <p:tavLst>
                                        <p:tav tm="0">
                                          <p:val>
                                            <p:fltVal val="0"/>
                                          </p:val>
                                        </p:tav>
                                        <p:tav tm="100000">
                                          <p:val>
                                            <p:strVal val="#ppt_w"/>
                                          </p:val>
                                        </p:tav>
                                      </p:tavLst>
                                    </p:anim>
                                    <p:anim calcmode="lin" valueType="num">
                                      <p:cBhvr>
                                        <p:cTn id="8" dur="1000" fill="hold"/>
                                        <p:tgtEl>
                                          <p:spTgt spid="208"/>
                                        </p:tgtEl>
                                        <p:attrNameLst>
                                          <p:attrName>ppt_h</p:attrName>
                                        </p:attrNameLst>
                                      </p:cBhvr>
                                      <p:tavLst>
                                        <p:tav tm="0">
                                          <p:val>
                                            <p:fltVal val="0"/>
                                          </p:val>
                                        </p:tav>
                                        <p:tav tm="100000">
                                          <p:val>
                                            <p:strVal val="#ppt_h"/>
                                          </p:val>
                                        </p:tav>
                                      </p:tavLst>
                                    </p:anim>
                                    <p:anim calcmode="lin" valueType="num">
                                      <p:cBhvr>
                                        <p:cTn id="9" dur="1000" fill="hold"/>
                                        <p:tgtEl>
                                          <p:spTgt spid="208"/>
                                        </p:tgtEl>
                                        <p:attrNameLst>
                                          <p:attrName>style.rotation</p:attrName>
                                        </p:attrNameLst>
                                      </p:cBhvr>
                                      <p:tavLst>
                                        <p:tav tm="0">
                                          <p:val>
                                            <p:fltVal val="90"/>
                                          </p:val>
                                        </p:tav>
                                        <p:tav tm="100000">
                                          <p:val>
                                            <p:fltVal val="0"/>
                                          </p:val>
                                        </p:tav>
                                      </p:tavLst>
                                    </p:anim>
                                    <p:animEffect transition="in" filter="fade">
                                      <p:cBhvr>
                                        <p:cTn id="10" dur="1000"/>
                                        <p:tgtEl>
                                          <p:spTgt spid="208"/>
                                        </p:tgtEl>
                                      </p:cBhvr>
                                    </p:animEffect>
                                  </p:childTnLst>
                                </p:cTn>
                              </p:par>
                              <p:par>
                                <p:cTn id="11" presetID="31" presetClass="entr" presetSubtype="0"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anim calcmode="lin" valueType="num">
                                      <p:cBhvr>
                                        <p:cTn id="13" dur="1000" fill="hold"/>
                                        <p:tgtEl>
                                          <p:spTgt spid="220"/>
                                        </p:tgtEl>
                                        <p:attrNameLst>
                                          <p:attrName>ppt_w</p:attrName>
                                        </p:attrNameLst>
                                      </p:cBhvr>
                                      <p:tavLst>
                                        <p:tav tm="0">
                                          <p:val>
                                            <p:fltVal val="0"/>
                                          </p:val>
                                        </p:tav>
                                        <p:tav tm="100000">
                                          <p:val>
                                            <p:strVal val="#ppt_w"/>
                                          </p:val>
                                        </p:tav>
                                      </p:tavLst>
                                    </p:anim>
                                    <p:anim calcmode="lin" valueType="num">
                                      <p:cBhvr>
                                        <p:cTn id="14" dur="1000" fill="hold"/>
                                        <p:tgtEl>
                                          <p:spTgt spid="220"/>
                                        </p:tgtEl>
                                        <p:attrNameLst>
                                          <p:attrName>ppt_h</p:attrName>
                                        </p:attrNameLst>
                                      </p:cBhvr>
                                      <p:tavLst>
                                        <p:tav tm="0">
                                          <p:val>
                                            <p:fltVal val="0"/>
                                          </p:val>
                                        </p:tav>
                                        <p:tav tm="100000">
                                          <p:val>
                                            <p:strVal val="#ppt_h"/>
                                          </p:val>
                                        </p:tav>
                                      </p:tavLst>
                                    </p:anim>
                                    <p:anim calcmode="lin" valueType="num">
                                      <p:cBhvr>
                                        <p:cTn id="15" dur="1000" fill="hold"/>
                                        <p:tgtEl>
                                          <p:spTgt spid="220"/>
                                        </p:tgtEl>
                                        <p:attrNameLst>
                                          <p:attrName>style.rotation</p:attrName>
                                        </p:attrNameLst>
                                      </p:cBhvr>
                                      <p:tavLst>
                                        <p:tav tm="0">
                                          <p:val>
                                            <p:fltVal val="90"/>
                                          </p:val>
                                        </p:tav>
                                        <p:tav tm="100000">
                                          <p:val>
                                            <p:fltVal val="0"/>
                                          </p:val>
                                        </p:tav>
                                      </p:tavLst>
                                    </p:anim>
                                    <p:animEffect transition="in" filter="fade">
                                      <p:cBhvr>
                                        <p:cTn id="16" dur="1000"/>
                                        <p:tgtEl>
                                          <p:spTgt spid="220"/>
                                        </p:tgtEl>
                                      </p:cBhvr>
                                    </p:animEffect>
                                  </p:childTnLst>
                                </p:cTn>
                              </p:par>
                              <p:par>
                                <p:cTn id="17" presetID="31" presetClass="entr" presetSubtype="0" fill="hold" nodeType="withEffect">
                                  <p:stCondLst>
                                    <p:cond delay="0"/>
                                  </p:stCondLst>
                                  <p:childTnLst>
                                    <p:set>
                                      <p:cBhvr>
                                        <p:cTn id="18" dur="1" fill="hold">
                                          <p:stCondLst>
                                            <p:cond delay="0"/>
                                          </p:stCondLst>
                                        </p:cTn>
                                        <p:tgtEl>
                                          <p:spTgt spid="214"/>
                                        </p:tgtEl>
                                        <p:attrNameLst>
                                          <p:attrName>style.visibility</p:attrName>
                                        </p:attrNameLst>
                                      </p:cBhvr>
                                      <p:to>
                                        <p:strVal val="visible"/>
                                      </p:to>
                                    </p:set>
                                    <p:anim calcmode="lin" valueType="num">
                                      <p:cBhvr>
                                        <p:cTn id="19" dur="1000" fill="hold"/>
                                        <p:tgtEl>
                                          <p:spTgt spid="214"/>
                                        </p:tgtEl>
                                        <p:attrNameLst>
                                          <p:attrName>ppt_w</p:attrName>
                                        </p:attrNameLst>
                                      </p:cBhvr>
                                      <p:tavLst>
                                        <p:tav tm="0">
                                          <p:val>
                                            <p:fltVal val="0"/>
                                          </p:val>
                                        </p:tav>
                                        <p:tav tm="100000">
                                          <p:val>
                                            <p:strVal val="#ppt_w"/>
                                          </p:val>
                                        </p:tav>
                                      </p:tavLst>
                                    </p:anim>
                                    <p:anim calcmode="lin" valueType="num">
                                      <p:cBhvr>
                                        <p:cTn id="20" dur="1000" fill="hold"/>
                                        <p:tgtEl>
                                          <p:spTgt spid="214"/>
                                        </p:tgtEl>
                                        <p:attrNameLst>
                                          <p:attrName>ppt_h</p:attrName>
                                        </p:attrNameLst>
                                      </p:cBhvr>
                                      <p:tavLst>
                                        <p:tav tm="0">
                                          <p:val>
                                            <p:fltVal val="0"/>
                                          </p:val>
                                        </p:tav>
                                        <p:tav tm="100000">
                                          <p:val>
                                            <p:strVal val="#ppt_h"/>
                                          </p:val>
                                        </p:tav>
                                      </p:tavLst>
                                    </p:anim>
                                    <p:anim calcmode="lin" valueType="num">
                                      <p:cBhvr>
                                        <p:cTn id="21" dur="1000" fill="hold"/>
                                        <p:tgtEl>
                                          <p:spTgt spid="214"/>
                                        </p:tgtEl>
                                        <p:attrNameLst>
                                          <p:attrName>style.rotation</p:attrName>
                                        </p:attrNameLst>
                                      </p:cBhvr>
                                      <p:tavLst>
                                        <p:tav tm="0">
                                          <p:val>
                                            <p:fltVal val="90"/>
                                          </p:val>
                                        </p:tav>
                                        <p:tav tm="100000">
                                          <p:val>
                                            <p:fltVal val="0"/>
                                          </p:val>
                                        </p:tav>
                                      </p:tavLst>
                                    </p:anim>
                                    <p:animEffect transition="in" filter="fade">
                                      <p:cBhvr>
                                        <p:cTn id="22" dur="1000"/>
                                        <p:tgtEl>
                                          <p:spTgt spid="214"/>
                                        </p:tgtEl>
                                      </p:cBhvr>
                                    </p:animEffect>
                                  </p:childTnLst>
                                </p:cTn>
                              </p:par>
                              <p:par>
                                <p:cTn id="23" presetID="31" presetClass="entr" presetSubtype="0" fill="hold" nodeType="withEffect">
                                  <p:stCondLst>
                                    <p:cond delay="0"/>
                                  </p:stCondLst>
                                  <p:childTnLst>
                                    <p:set>
                                      <p:cBhvr>
                                        <p:cTn id="24" dur="1" fill="hold">
                                          <p:stCondLst>
                                            <p:cond delay="0"/>
                                          </p:stCondLst>
                                        </p:cTn>
                                        <p:tgtEl>
                                          <p:spTgt spid="217"/>
                                        </p:tgtEl>
                                        <p:attrNameLst>
                                          <p:attrName>style.visibility</p:attrName>
                                        </p:attrNameLst>
                                      </p:cBhvr>
                                      <p:to>
                                        <p:strVal val="visible"/>
                                      </p:to>
                                    </p:set>
                                    <p:anim calcmode="lin" valueType="num">
                                      <p:cBhvr>
                                        <p:cTn id="25" dur="1000" fill="hold"/>
                                        <p:tgtEl>
                                          <p:spTgt spid="217"/>
                                        </p:tgtEl>
                                        <p:attrNameLst>
                                          <p:attrName>ppt_w</p:attrName>
                                        </p:attrNameLst>
                                      </p:cBhvr>
                                      <p:tavLst>
                                        <p:tav tm="0">
                                          <p:val>
                                            <p:fltVal val="0"/>
                                          </p:val>
                                        </p:tav>
                                        <p:tav tm="100000">
                                          <p:val>
                                            <p:strVal val="#ppt_w"/>
                                          </p:val>
                                        </p:tav>
                                      </p:tavLst>
                                    </p:anim>
                                    <p:anim calcmode="lin" valueType="num">
                                      <p:cBhvr>
                                        <p:cTn id="26" dur="1000" fill="hold"/>
                                        <p:tgtEl>
                                          <p:spTgt spid="217"/>
                                        </p:tgtEl>
                                        <p:attrNameLst>
                                          <p:attrName>ppt_h</p:attrName>
                                        </p:attrNameLst>
                                      </p:cBhvr>
                                      <p:tavLst>
                                        <p:tav tm="0">
                                          <p:val>
                                            <p:fltVal val="0"/>
                                          </p:val>
                                        </p:tav>
                                        <p:tav tm="100000">
                                          <p:val>
                                            <p:strVal val="#ppt_h"/>
                                          </p:val>
                                        </p:tav>
                                      </p:tavLst>
                                    </p:anim>
                                    <p:anim calcmode="lin" valueType="num">
                                      <p:cBhvr>
                                        <p:cTn id="27" dur="1000" fill="hold"/>
                                        <p:tgtEl>
                                          <p:spTgt spid="217"/>
                                        </p:tgtEl>
                                        <p:attrNameLst>
                                          <p:attrName>style.rotation</p:attrName>
                                        </p:attrNameLst>
                                      </p:cBhvr>
                                      <p:tavLst>
                                        <p:tav tm="0">
                                          <p:val>
                                            <p:fltVal val="90"/>
                                          </p:val>
                                        </p:tav>
                                        <p:tav tm="100000">
                                          <p:val>
                                            <p:fltVal val="0"/>
                                          </p:val>
                                        </p:tav>
                                      </p:tavLst>
                                    </p:anim>
                                    <p:animEffect transition="in" filter="fade">
                                      <p:cBhvr>
                                        <p:cTn id="28" dur="1000"/>
                                        <p:tgtEl>
                                          <p:spTgt spid="217"/>
                                        </p:tgtEl>
                                      </p:cBhvr>
                                    </p:animEffect>
                                  </p:childTnLst>
                                </p:cTn>
                              </p:par>
                              <p:par>
                                <p:cTn id="29" presetID="31" presetClass="entr" presetSubtype="0"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p:cTn id="31" dur="1000" fill="hold"/>
                                        <p:tgtEl>
                                          <p:spTgt spid="205"/>
                                        </p:tgtEl>
                                        <p:attrNameLst>
                                          <p:attrName>ppt_w</p:attrName>
                                        </p:attrNameLst>
                                      </p:cBhvr>
                                      <p:tavLst>
                                        <p:tav tm="0">
                                          <p:val>
                                            <p:fltVal val="0"/>
                                          </p:val>
                                        </p:tav>
                                        <p:tav tm="100000">
                                          <p:val>
                                            <p:strVal val="#ppt_w"/>
                                          </p:val>
                                        </p:tav>
                                      </p:tavLst>
                                    </p:anim>
                                    <p:anim calcmode="lin" valueType="num">
                                      <p:cBhvr>
                                        <p:cTn id="32" dur="1000" fill="hold"/>
                                        <p:tgtEl>
                                          <p:spTgt spid="205"/>
                                        </p:tgtEl>
                                        <p:attrNameLst>
                                          <p:attrName>ppt_h</p:attrName>
                                        </p:attrNameLst>
                                      </p:cBhvr>
                                      <p:tavLst>
                                        <p:tav tm="0">
                                          <p:val>
                                            <p:fltVal val="0"/>
                                          </p:val>
                                        </p:tav>
                                        <p:tav tm="100000">
                                          <p:val>
                                            <p:strVal val="#ppt_h"/>
                                          </p:val>
                                        </p:tav>
                                      </p:tavLst>
                                    </p:anim>
                                    <p:anim calcmode="lin" valueType="num">
                                      <p:cBhvr>
                                        <p:cTn id="33" dur="1000" fill="hold"/>
                                        <p:tgtEl>
                                          <p:spTgt spid="205"/>
                                        </p:tgtEl>
                                        <p:attrNameLst>
                                          <p:attrName>style.rotation</p:attrName>
                                        </p:attrNameLst>
                                      </p:cBhvr>
                                      <p:tavLst>
                                        <p:tav tm="0">
                                          <p:val>
                                            <p:fltVal val="90"/>
                                          </p:val>
                                        </p:tav>
                                        <p:tav tm="100000">
                                          <p:val>
                                            <p:fltVal val="0"/>
                                          </p:val>
                                        </p:tav>
                                      </p:tavLst>
                                    </p:anim>
                                    <p:animEffect transition="in" filter="fade">
                                      <p:cBhvr>
                                        <p:cTn id="34" dur="1000"/>
                                        <p:tgtEl>
                                          <p:spTgt spid="205"/>
                                        </p:tgtEl>
                                      </p:cBhvr>
                                    </p:animEffect>
                                  </p:childTnLst>
                                </p:cTn>
                              </p:par>
                              <p:par>
                                <p:cTn id="35" presetID="31" presetClass="entr" presetSubtype="0" fill="hold" nodeType="withEffect">
                                  <p:stCondLst>
                                    <p:cond delay="0"/>
                                  </p:stCondLst>
                                  <p:childTnLst>
                                    <p:set>
                                      <p:cBhvr>
                                        <p:cTn id="36" dur="1" fill="hold">
                                          <p:stCondLst>
                                            <p:cond delay="0"/>
                                          </p:stCondLst>
                                        </p:cTn>
                                        <p:tgtEl>
                                          <p:spTgt spid="211"/>
                                        </p:tgtEl>
                                        <p:attrNameLst>
                                          <p:attrName>style.visibility</p:attrName>
                                        </p:attrNameLst>
                                      </p:cBhvr>
                                      <p:to>
                                        <p:strVal val="visible"/>
                                      </p:to>
                                    </p:set>
                                    <p:anim calcmode="lin" valueType="num">
                                      <p:cBhvr>
                                        <p:cTn id="37" dur="1000" fill="hold"/>
                                        <p:tgtEl>
                                          <p:spTgt spid="211"/>
                                        </p:tgtEl>
                                        <p:attrNameLst>
                                          <p:attrName>ppt_w</p:attrName>
                                        </p:attrNameLst>
                                      </p:cBhvr>
                                      <p:tavLst>
                                        <p:tav tm="0">
                                          <p:val>
                                            <p:fltVal val="0"/>
                                          </p:val>
                                        </p:tav>
                                        <p:tav tm="100000">
                                          <p:val>
                                            <p:strVal val="#ppt_w"/>
                                          </p:val>
                                        </p:tav>
                                      </p:tavLst>
                                    </p:anim>
                                    <p:anim calcmode="lin" valueType="num">
                                      <p:cBhvr>
                                        <p:cTn id="38" dur="1000" fill="hold"/>
                                        <p:tgtEl>
                                          <p:spTgt spid="211"/>
                                        </p:tgtEl>
                                        <p:attrNameLst>
                                          <p:attrName>ppt_h</p:attrName>
                                        </p:attrNameLst>
                                      </p:cBhvr>
                                      <p:tavLst>
                                        <p:tav tm="0">
                                          <p:val>
                                            <p:fltVal val="0"/>
                                          </p:val>
                                        </p:tav>
                                        <p:tav tm="100000">
                                          <p:val>
                                            <p:strVal val="#ppt_h"/>
                                          </p:val>
                                        </p:tav>
                                      </p:tavLst>
                                    </p:anim>
                                    <p:anim calcmode="lin" valueType="num">
                                      <p:cBhvr>
                                        <p:cTn id="39" dur="1000" fill="hold"/>
                                        <p:tgtEl>
                                          <p:spTgt spid="211"/>
                                        </p:tgtEl>
                                        <p:attrNameLst>
                                          <p:attrName>style.rotation</p:attrName>
                                        </p:attrNameLst>
                                      </p:cBhvr>
                                      <p:tavLst>
                                        <p:tav tm="0">
                                          <p:val>
                                            <p:fltVal val="90"/>
                                          </p:val>
                                        </p:tav>
                                        <p:tav tm="100000">
                                          <p:val>
                                            <p:fltVal val="0"/>
                                          </p:val>
                                        </p:tav>
                                      </p:tavLst>
                                    </p:anim>
                                    <p:animEffect transition="in" filter="fade">
                                      <p:cBhvr>
                                        <p:cTn id="40" dur="1000"/>
                                        <p:tgtEl>
                                          <p:spTgt spid="211"/>
                                        </p:tgtEl>
                                      </p:cBhvr>
                                    </p:animEffect>
                                  </p:childTnLst>
                                </p:cTn>
                              </p:par>
                              <p:par>
                                <p:cTn id="41" presetID="31" presetClass="entr" presetSubtype="0" fill="hold" nodeType="withEffect">
                                  <p:stCondLst>
                                    <p:cond delay="0"/>
                                  </p:stCondLst>
                                  <p:childTnLst>
                                    <p:set>
                                      <p:cBhvr>
                                        <p:cTn id="42" dur="1" fill="hold">
                                          <p:stCondLst>
                                            <p:cond delay="0"/>
                                          </p:stCondLst>
                                        </p:cTn>
                                        <p:tgtEl>
                                          <p:spTgt spid="223"/>
                                        </p:tgtEl>
                                        <p:attrNameLst>
                                          <p:attrName>style.visibility</p:attrName>
                                        </p:attrNameLst>
                                      </p:cBhvr>
                                      <p:to>
                                        <p:strVal val="visible"/>
                                      </p:to>
                                    </p:set>
                                    <p:anim calcmode="lin" valueType="num">
                                      <p:cBhvr>
                                        <p:cTn id="43" dur="1000" fill="hold"/>
                                        <p:tgtEl>
                                          <p:spTgt spid="223"/>
                                        </p:tgtEl>
                                        <p:attrNameLst>
                                          <p:attrName>ppt_w</p:attrName>
                                        </p:attrNameLst>
                                      </p:cBhvr>
                                      <p:tavLst>
                                        <p:tav tm="0">
                                          <p:val>
                                            <p:fltVal val="0"/>
                                          </p:val>
                                        </p:tav>
                                        <p:tav tm="100000">
                                          <p:val>
                                            <p:strVal val="#ppt_w"/>
                                          </p:val>
                                        </p:tav>
                                      </p:tavLst>
                                    </p:anim>
                                    <p:anim calcmode="lin" valueType="num">
                                      <p:cBhvr>
                                        <p:cTn id="44" dur="1000" fill="hold"/>
                                        <p:tgtEl>
                                          <p:spTgt spid="223"/>
                                        </p:tgtEl>
                                        <p:attrNameLst>
                                          <p:attrName>ppt_h</p:attrName>
                                        </p:attrNameLst>
                                      </p:cBhvr>
                                      <p:tavLst>
                                        <p:tav tm="0">
                                          <p:val>
                                            <p:fltVal val="0"/>
                                          </p:val>
                                        </p:tav>
                                        <p:tav tm="100000">
                                          <p:val>
                                            <p:strVal val="#ppt_h"/>
                                          </p:val>
                                        </p:tav>
                                      </p:tavLst>
                                    </p:anim>
                                    <p:anim calcmode="lin" valueType="num">
                                      <p:cBhvr>
                                        <p:cTn id="45" dur="1000" fill="hold"/>
                                        <p:tgtEl>
                                          <p:spTgt spid="223"/>
                                        </p:tgtEl>
                                        <p:attrNameLst>
                                          <p:attrName>style.rotation</p:attrName>
                                        </p:attrNameLst>
                                      </p:cBhvr>
                                      <p:tavLst>
                                        <p:tav tm="0">
                                          <p:val>
                                            <p:fltVal val="90"/>
                                          </p:val>
                                        </p:tav>
                                        <p:tav tm="100000">
                                          <p:val>
                                            <p:fltVal val="0"/>
                                          </p:val>
                                        </p:tav>
                                      </p:tavLst>
                                    </p:anim>
                                    <p:animEffect transition="in" filter="fade">
                                      <p:cBhvr>
                                        <p:cTn id="46"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are the ambassadors?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8" y="858965"/>
            <a:ext cx="8830036" cy="5885253"/>
          </a:xfrm>
          <a:prstGeom prst="rect">
            <a:avLst/>
          </a:prstGeom>
          <a:ln>
            <a:noFill/>
          </a:ln>
          <a:effectLst>
            <a:softEdge rad="112500"/>
          </a:effectLst>
        </p:spPr>
      </p:pic>
      <p:sp>
        <p:nvSpPr>
          <p:cNvPr id="13" name="TextBox 12"/>
          <p:cNvSpPr txBox="1"/>
          <p:nvPr/>
        </p:nvSpPr>
        <p:spPr>
          <a:xfrm>
            <a:off x="8936864" y="2795062"/>
            <a:ext cx="3197628" cy="3693319"/>
          </a:xfrm>
          <a:prstGeom prst="rect">
            <a:avLst/>
          </a:prstGeom>
          <a:noFill/>
        </p:spPr>
        <p:txBody>
          <a:bodyPr wrap="square" rtlCol="0">
            <a:spAutoFit/>
          </a:bodyPr>
          <a:lstStyle/>
          <a:p>
            <a:pPr algn="ctr"/>
            <a:r>
              <a:rPr lang="en-GB" dirty="0">
                <a:solidFill>
                  <a:srgbClr val="00B0F0"/>
                </a:solidFill>
              </a:rPr>
              <a:t>Ash Hall</a:t>
            </a:r>
          </a:p>
          <a:p>
            <a:pPr algn="ctr"/>
            <a:endParaRPr lang="en-GB" dirty="0">
              <a:solidFill>
                <a:srgbClr val="00B0F0"/>
              </a:solidFill>
            </a:endParaRPr>
          </a:p>
          <a:p>
            <a:pPr algn="ctr"/>
            <a:r>
              <a:rPr lang="en-GB" dirty="0">
                <a:solidFill>
                  <a:srgbClr val="00B0F0"/>
                </a:solidFill>
              </a:rPr>
              <a:t>Former Royal Engineers soldier </a:t>
            </a:r>
          </a:p>
          <a:p>
            <a:pPr algn="ctr"/>
            <a:endParaRPr lang="en-GB" dirty="0">
              <a:solidFill>
                <a:srgbClr val="00B0F0"/>
              </a:solidFill>
            </a:endParaRPr>
          </a:p>
          <a:p>
            <a:pPr algn="ctr"/>
            <a:r>
              <a:rPr lang="en-GB" dirty="0">
                <a:solidFill>
                  <a:srgbClr val="00B0F0"/>
                </a:solidFill>
              </a:rPr>
              <a:t>Military Team Brit racer</a:t>
            </a: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dirty="0">
              <a:solidFill>
                <a:srgbClr val="00B0F0"/>
              </a:solidFill>
            </a:endParaRPr>
          </a:p>
          <a:p>
            <a:endParaRPr lang="en-GB" b="1" dirty="0">
              <a:solidFill>
                <a:srgbClr val="00B0F0"/>
              </a:solidFill>
            </a:endParaRPr>
          </a:p>
          <a:p>
            <a:pPr algn="ctr"/>
            <a:r>
              <a:rPr lang="en-GB" b="1" dirty="0">
                <a:solidFill>
                  <a:srgbClr val="00B0F0"/>
                </a:solidFill>
              </a:rPr>
              <a:t>Disability Ambassador </a:t>
            </a:r>
          </a:p>
        </p:txBody>
      </p:sp>
    </p:spTree>
    <p:extLst>
      <p:ext uri="{BB962C8B-B14F-4D97-AF65-F5344CB8AC3E}">
        <p14:creationId xmlns:p14="http://schemas.microsoft.com/office/powerpoint/2010/main" val="3410412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1" end="11"/>
                                            </p:txEl>
                                          </p:spTgt>
                                        </p:tgtEl>
                                        <p:attrNameLst>
                                          <p:attrName>style.visibility</p:attrName>
                                        </p:attrNameLst>
                                      </p:cBhvr>
                                      <p:to>
                                        <p:strVal val="visible"/>
                                      </p:to>
                                    </p:set>
                                    <p:animEffect transition="in" filter="fade">
                                      <p:cBhvr>
                                        <p:cTn id="7" dur="500"/>
                                        <p:tgtEl>
                                          <p:spTgt spid="13">
                                            <p:txEl>
                                              <p:pRg st="11" end="1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On-road module giveaway </a:t>
            </a:r>
            <a:endParaRPr lang="en-GB" dirty="0"/>
          </a:p>
        </p:txBody>
      </p:sp>
      <p:sp>
        <p:nvSpPr>
          <p:cNvPr id="3" name="Text Placeholder 2"/>
          <p:cNvSpPr>
            <a:spLocks noGrp="1"/>
          </p:cNvSpPr>
          <p:nvPr>
            <p:ph type="body" sz="quarter" idx="13"/>
          </p:nvPr>
        </p:nvSpPr>
        <p:spPr>
          <a:xfrm>
            <a:off x="902395" y="1273126"/>
            <a:ext cx="7054187" cy="5439100"/>
          </a:xfrm>
        </p:spPr>
        <p:txBody>
          <a:bodyPr>
            <a:normAutofit fontScale="85000" lnSpcReduction="20000"/>
          </a:bodyPr>
          <a:lstStyle/>
          <a:p>
            <a:r>
              <a:rPr lang="en-GB" sz="2600" dirty="0">
                <a:solidFill>
                  <a:srgbClr val="002060"/>
                </a:solidFill>
                <a:latin typeface="Helvetica" panose="020B0604020202020204" pitchFamily="34" charset="0"/>
                <a:cs typeface="Helvetica" panose="020B0604020202020204" pitchFamily="34" charset="0"/>
              </a:rPr>
              <a:t>IAM RoadSmart is doing its bit to reduce the numbers of crashes in the UK, by offering free one-to-one expert driving tuition. </a:t>
            </a:r>
          </a:p>
          <a:p>
            <a:endParaRPr lang="en-GB" sz="2600" dirty="0">
              <a:solidFill>
                <a:srgbClr val="002060"/>
              </a:solidFill>
              <a:latin typeface="Helvetica" panose="020B0604020202020204" pitchFamily="34" charset="0"/>
              <a:cs typeface="Helvetica" panose="020B0604020202020204" pitchFamily="34" charset="0"/>
            </a:endParaRPr>
          </a:p>
          <a:p>
            <a:r>
              <a:rPr lang="en-GB" sz="2600" dirty="0">
                <a:solidFill>
                  <a:srgbClr val="002060"/>
                </a:solidFill>
                <a:latin typeface="Helvetica" panose="020B0604020202020204" pitchFamily="34" charset="0"/>
                <a:cs typeface="Helvetica" panose="020B0604020202020204" pitchFamily="34" charset="0"/>
              </a:rPr>
              <a:t>On road modules for those lacking in confidence or looking to gain a little experience.</a:t>
            </a:r>
          </a:p>
          <a:p>
            <a:endParaRPr lang="en-GB" sz="2600" dirty="0">
              <a:solidFill>
                <a:srgbClr val="002060"/>
              </a:solidFill>
              <a:latin typeface="Helvetica" panose="020B0604020202020204" pitchFamily="34" charset="0"/>
              <a:cs typeface="Helvetica" panose="020B0604020202020204" pitchFamily="34" charset="0"/>
            </a:endParaRPr>
          </a:p>
          <a:p>
            <a:r>
              <a:rPr lang="en-GB" sz="2600" dirty="0">
                <a:solidFill>
                  <a:srgbClr val="002060"/>
                </a:solidFill>
                <a:latin typeface="Helvetica" panose="020B0604020202020204" pitchFamily="34" charset="0"/>
                <a:cs typeface="Helvetica" panose="020B0604020202020204" pitchFamily="34" charset="0"/>
              </a:rPr>
              <a:t>Receive an hours tuition on an area that you feel you want to improve upon.</a:t>
            </a:r>
          </a:p>
          <a:p>
            <a:endParaRPr lang="en-GB" sz="2600" dirty="0">
              <a:solidFill>
                <a:srgbClr val="002060"/>
              </a:solidFill>
              <a:latin typeface="Helvetica" panose="020B0604020202020204" pitchFamily="34" charset="0"/>
              <a:cs typeface="Helvetica" panose="020B0604020202020204" pitchFamily="34" charset="0"/>
            </a:endParaRPr>
          </a:p>
          <a:p>
            <a:r>
              <a:rPr lang="en-GB" sz="2600" dirty="0">
                <a:solidFill>
                  <a:srgbClr val="002060"/>
                </a:solidFill>
                <a:latin typeface="Helvetica" panose="020B0604020202020204" pitchFamily="34" charset="0"/>
                <a:cs typeface="Helvetica" panose="020B0604020202020204" pitchFamily="34" charset="0"/>
              </a:rPr>
              <a:t>Charity Giveaway = 1,000 driving module sessions with an ADI nationwide this year </a:t>
            </a:r>
          </a:p>
          <a:p>
            <a:endParaRPr lang="en-GB" sz="2600" dirty="0">
              <a:solidFill>
                <a:srgbClr val="002060"/>
              </a:solidFill>
              <a:latin typeface="Helvetica" panose="020B0604020202020204" pitchFamily="34" charset="0"/>
              <a:cs typeface="Helvetica" panose="020B0604020202020204" pitchFamily="34" charset="0"/>
            </a:endParaRPr>
          </a:p>
          <a:p>
            <a:r>
              <a:rPr lang="en-GB" sz="2600" dirty="0">
                <a:solidFill>
                  <a:srgbClr val="002060"/>
                </a:solidFill>
                <a:latin typeface="Helvetica" panose="020B0604020202020204" pitchFamily="34" charset="0"/>
                <a:cs typeface="Helvetica" panose="020B0604020202020204" pitchFamily="34" charset="0"/>
              </a:rPr>
              <a:t>Usually costing £49</a:t>
            </a:r>
          </a:p>
          <a:p>
            <a:endParaRPr lang="en-GB" sz="2600" dirty="0">
              <a:solidFill>
                <a:srgbClr val="002060"/>
              </a:solidFill>
              <a:latin typeface="Helvetica" panose="020B0604020202020204" pitchFamily="34" charset="0"/>
              <a:cs typeface="Helvetica" panose="020B0604020202020204" pitchFamily="34" charset="0"/>
            </a:endParaRPr>
          </a:p>
          <a:p>
            <a:r>
              <a:rPr lang="en-GB" sz="2600" dirty="0">
                <a:solidFill>
                  <a:srgbClr val="002060"/>
                </a:solidFill>
                <a:latin typeface="Helvetica" panose="020B0604020202020204" pitchFamily="34" charset="0"/>
                <a:cs typeface="Helvetica" panose="020B0604020202020204" pitchFamily="34" charset="0"/>
              </a:rPr>
              <a:t>See me for a promo code!</a:t>
            </a:r>
          </a:p>
          <a:p>
            <a:endParaRPr lang="en-GB" sz="2300" dirty="0"/>
          </a:p>
          <a:p>
            <a:endParaRPr lang="en-GB" sz="2300"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7956582" y="1736812"/>
            <a:ext cx="3378921" cy="39602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5303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422" y="586232"/>
            <a:ext cx="8223251" cy="1147533"/>
          </a:xfrm>
        </p:spPr>
        <p:txBody>
          <a:bodyPr/>
          <a:lstStyle/>
          <a:p>
            <a:r>
              <a:rPr lang="en-GB"/>
              <a:t>The Fatal Four </a:t>
            </a:r>
            <a:endParaRPr lang="en-GB" dirty="0"/>
          </a:p>
        </p:txBody>
      </p:sp>
      <p:sp>
        <p:nvSpPr>
          <p:cNvPr id="3" name="Rectangle 2"/>
          <p:cNvSpPr/>
          <p:nvPr/>
        </p:nvSpPr>
        <p:spPr>
          <a:xfrm>
            <a:off x="517132" y="1355207"/>
            <a:ext cx="11031020" cy="790922"/>
          </a:xfrm>
          <a:prstGeom prst="rect">
            <a:avLst/>
          </a:prstGeom>
        </p:spPr>
        <p:txBody>
          <a:bodyPr wrap="square">
            <a:spAutoFit/>
          </a:bodyPr>
          <a:lstStyle/>
          <a:p>
            <a:pPr>
              <a:lnSpc>
                <a:spcPct val="107000"/>
              </a:lnSpc>
              <a:spcAft>
                <a:spcPts val="800"/>
              </a:spcAft>
            </a:pPr>
            <a:endParaRPr lang="en-GB" dirty="0"/>
          </a:p>
          <a:p>
            <a:pPr marL="800100" lvl="1" indent="-342900">
              <a:lnSpc>
                <a:spcPct val="107000"/>
              </a:lnSpc>
              <a:spcAft>
                <a:spcPts val="800"/>
              </a:spcAft>
              <a:buFont typeface="Symbol" panose="05050102010706020507" pitchFamily="18" charset="2"/>
              <a:buChar char=""/>
            </a:pPr>
            <a:endParaRPr lang="en-GB" sz="2000" dirty="0"/>
          </a:p>
        </p:txBody>
      </p:sp>
      <p:pic>
        <p:nvPicPr>
          <p:cNvPr id="5" name="The real impact of the Fatal four on the roads (Road Safe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6656" y="1420586"/>
            <a:ext cx="9263743" cy="5328557"/>
          </a:xfrm>
          <a:prstGeom prst="rect">
            <a:avLst/>
          </a:prstGeom>
        </p:spPr>
      </p:pic>
    </p:spTree>
    <p:extLst>
      <p:ext uri="{BB962C8B-B14F-4D97-AF65-F5344CB8AC3E}">
        <p14:creationId xmlns:p14="http://schemas.microsoft.com/office/powerpoint/2010/main" val="76270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01" y="459987"/>
            <a:ext cx="8223251" cy="1147533"/>
          </a:xfrm>
        </p:spPr>
        <p:txBody>
          <a:bodyPr/>
          <a:lstStyle/>
          <a:p>
            <a:r>
              <a:rPr lang="en-GB"/>
              <a:t>The Fatal Four </a:t>
            </a:r>
            <a:endParaRPr lang="en-GB" dirty="0"/>
          </a:p>
        </p:txBody>
      </p:sp>
      <p:sp>
        <p:nvSpPr>
          <p:cNvPr id="3" name="Rectangle 2"/>
          <p:cNvSpPr/>
          <p:nvPr/>
        </p:nvSpPr>
        <p:spPr>
          <a:xfrm>
            <a:off x="517132" y="1355207"/>
            <a:ext cx="11031020" cy="790922"/>
          </a:xfrm>
          <a:prstGeom prst="rect">
            <a:avLst/>
          </a:prstGeom>
        </p:spPr>
        <p:txBody>
          <a:bodyPr wrap="square">
            <a:spAutoFit/>
          </a:bodyPr>
          <a:lstStyle/>
          <a:p>
            <a:pPr>
              <a:lnSpc>
                <a:spcPct val="107000"/>
              </a:lnSpc>
              <a:spcAft>
                <a:spcPts val="800"/>
              </a:spcAft>
            </a:pPr>
            <a:endParaRPr lang="en-GB" dirty="0"/>
          </a:p>
          <a:p>
            <a:pPr marL="800100" lvl="1" indent="-342900">
              <a:lnSpc>
                <a:spcPct val="107000"/>
              </a:lnSpc>
              <a:spcAft>
                <a:spcPts val="800"/>
              </a:spcAft>
              <a:buFont typeface="Symbol" panose="05050102010706020507" pitchFamily="18" charset="2"/>
              <a:buChar char=""/>
            </a:pPr>
            <a:endParaRPr lang="en-GB" sz="2000" dirty="0"/>
          </a:p>
        </p:txBody>
      </p:sp>
      <p:sp>
        <p:nvSpPr>
          <p:cNvPr id="5" name="TextBox 4"/>
          <p:cNvSpPr txBox="1"/>
          <p:nvPr/>
        </p:nvSpPr>
        <p:spPr>
          <a:xfrm>
            <a:off x="151698" y="1750668"/>
            <a:ext cx="2870013" cy="584775"/>
          </a:xfrm>
          <a:prstGeom prst="rect">
            <a:avLst/>
          </a:prstGeom>
          <a:noFill/>
        </p:spPr>
        <p:txBody>
          <a:bodyPr wrap="square" rtlCol="0">
            <a:spAutoFit/>
          </a:bodyPr>
          <a:lstStyle/>
          <a:p>
            <a:r>
              <a:rPr lang="en-GB" sz="3200">
                <a:solidFill>
                  <a:srgbClr val="FF0000"/>
                </a:solidFill>
              </a:rPr>
              <a:t>Drink + Drugs </a:t>
            </a:r>
          </a:p>
        </p:txBody>
      </p:sp>
      <p:sp>
        <p:nvSpPr>
          <p:cNvPr id="6" name="TextBox 5"/>
          <p:cNvSpPr txBox="1"/>
          <p:nvPr/>
        </p:nvSpPr>
        <p:spPr>
          <a:xfrm>
            <a:off x="3387145" y="1702177"/>
            <a:ext cx="2786232" cy="1077218"/>
          </a:xfrm>
          <a:prstGeom prst="rect">
            <a:avLst/>
          </a:prstGeom>
          <a:noFill/>
        </p:spPr>
        <p:txBody>
          <a:bodyPr wrap="square" rtlCol="0">
            <a:spAutoFit/>
          </a:bodyPr>
          <a:lstStyle/>
          <a:p>
            <a:r>
              <a:rPr lang="en-GB" sz="3200" dirty="0">
                <a:solidFill>
                  <a:srgbClr val="FF0000"/>
                </a:solidFill>
              </a:rPr>
              <a:t>Inappropriate Speed </a:t>
            </a:r>
          </a:p>
        </p:txBody>
      </p:sp>
      <p:sp>
        <p:nvSpPr>
          <p:cNvPr id="7" name="TextBox 6"/>
          <p:cNvSpPr txBox="1"/>
          <p:nvPr/>
        </p:nvSpPr>
        <p:spPr>
          <a:xfrm>
            <a:off x="6809352" y="1599008"/>
            <a:ext cx="1609860" cy="1077218"/>
          </a:xfrm>
          <a:prstGeom prst="rect">
            <a:avLst/>
          </a:prstGeom>
          <a:noFill/>
        </p:spPr>
        <p:txBody>
          <a:bodyPr wrap="square" rtlCol="0">
            <a:spAutoFit/>
          </a:bodyPr>
          <a:lstStyle/>
          <a:p>
            <a:r>
              <a:rPr lang="en-GB" sz="3200">
                <a:solidFill>
                  <a:srgbClr val="FF0000"/>
                </a:solidFill>
              </a:rPr>
              <a:t>Mobile phones</a:t>
            </a:r>
          </a:p>
        </p:txBody>
      </p:sp>
      <p:sp>
        <p:nvSpPr>
          <p:cNvPr id="8" name="TextBox 7"/>
          <p:cNvSpPr txBox="1"/>
          <p:nvPr/>
        </p:nvSpPr>
        <p:spPr>
          <a:xfrm>
            <a:off x="9324304" y="1750668"/>
            <a:ext cx="2678806" cy="584775"/>
          </a:xfrm>
          <a:prstGeom prst="rect">
            <a:avLst/>
          </a:prstGeom>
          <a:noFill/>
        </p:spPr>
        <p:txBody>
          <a:bodyPr wrap="square" rtlCol="0">
            <a:spAutoFit/>
          </a:bodyPr>
          <a:lstStyle/>
          <a:p>
            <a:r>
              <a:rPr lang="en-GB" sz="3200">
                <a:solidFill>
                  <a:srgbClr val="FF0000"/>
                </a:solidFill>
              </a:rPr>
              <a:t>No Seatbelts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03" y="3191431"/>
            <a:ext cx="2686050" cy="3343275"/>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684" y="2730904"/>
            <a:ext cx="2996693" cy="3803802"/>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365" y="3041350"/>
            <a:ext cx="2569764" cy="3554566"/>
          </a:xfrm>
          <a:prstGeom prst="rect">
            <a:avLst/>
          </a:prstGeom>
          <a:ln>
            <a:noFill/>
          </a:ln>
          <a:effectLst>
            <a:softEdge rad="112500"/>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357"/>
          <a:stretch/>
        </p:blipFill>
        <p:spPr>
          <a:xfrm>
            <a:off x="8847785" y="3041349"/>
            <a:ext cx="3344215" cy="3493357"/>
          </a:xfrm>
          <a:prstGeom prst="rect">
            <a:avLst/>
          </a:prstGeom>
          <a:ln>
            <a:noFill/>
          </a:ln>
          <a:effectLst>
            <a:softEdge rad="112500"/>
          </a:effectLst>
        </p:spPr>
      </p:pic>
    </p:spTree>
    <p:extLst>
      <p:ext uri="{BB962C8B-B14F-4D97-AF65-F5344CB8AC3E}">
        <p14:creationId xmlns:p14="http://schemas.microsoft.com/office/powerpoint/2010/main" val="15787037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01" y="459987"/>
            <a:ext cx="8223251" cy="1147533"/>
          </a:xfrm>
        </p:spPr>
        <p:txBody>
          <a:bodyPr/>
          <a:lstStyle/>
          <a:p>
            <a:r>
              <a:rPr lang="en-GB"/>
              <a:t>The Fatal Four </a:t>
            </a:r>
            <a:endParaRPr lang="en-GB" dirty="0"/>
          </a:p>
        </p:txBody>
      </p:sp>
      <p:sp>
        <p:nvSpPr>
          <p:cNvPr id="3" name="Rectangle 2"/>
          <p:cNvSpPr/>
          <p:nvPr/>
        </p:nvSpPr>
        <p:spPr>
          <a:xfrm>
            <a:off x="517132" y="1355207"/>
            <a:ext cx="11031020" cy="790922"/>
          </a:xfrm>
          <a:prstGeom prst="rect">
            <a:avLst/>
          </a:prstGeom>
        </p:spPr>
        <p:txBody>
          <a:bodyPr wrap="square">
            <a:spAutoFit/>
          </a:bodyPr>
          <a:lstStyle/>
          <a:p>
            <a:pPr>
              <a:lnSpc>
                <a:spcPct val="107000"/>
              </a:lnSpc>
              <a:spcAft>
                <a:spcPts val="800"/>
              </a:spcAft>
            </a:pPr>
            <a:endParaRPr lang="en-GB" dirty="0"/>
          </a:p>
          <a:p>
            <a:pPr marL="800100" lvl="1" indent="-342900">
              <a:lnSpc>
                <a:spcPct val="107000"/>
              </a:lnSpc>
              <a:spcAft>
                <a:spcPts val="800"/>
              </a:spcAft>
              <a:buFont typeface="Symbol" panose="05050102010706020507" pitchFamily="18" charset="2"/>
              <a:buChar char=""/>
            </a:pPr>
            <a:endParaRPr lang="en-GB" sz="2000" dirty="0"/>
          </a:p>
        </p:txBody>
      </p:sp>
      <p:sp>
        <p:nvSpPr>
          <p:cNvPr id="5" name="TextBox 4"/>
          <p:cNvSpPr txBox="1"/>
          <p:nvPr/>
        </p:nvSpPr>
        <p:spPr>
          <a:xfrm>
            <a:off x="151698" y="1750668"/>
            <a:ext cx="2870013" cy="584775"/>
          </a:xfrm>
          <a:prstGeom prst="rect">
            <a:avLst/>
          </a:prstGeom>
          <a:noFill/>
        </p:spPr>
        <p:txBody>
          <a:bodyPr wrap="square" rtlCol="0">
            <a:spAutoFit/>
          </a:bodyPr>
          <a:lstStyle/>
          <a:p>
            <a:r>
              <a:rPr lang="en-GB" sz="3200">
                <a:solidFill>
                  <a:srgbClr val="FF0000"/>
                </a:solidFill>
              </a:rPr>
              <a:t>Drink + Drugs </a:t>
            </a:r>
          </a:p>
        </p:txBody>
      </p:sp>
      <p:sp>
        <p:nvSpPr>
          <p:cNvPr id="6" name="TextBox 5"/>
          <p:cNvSpPr txBox="1"/>
          <p:nvPr/>
        </p:nvSpPr>
        <p:spPr>
          <a:xfrm>
            <a:off x="3453414" y="1702177"/>
            <a:ext cx="2664687" cy="1077218"/>
          </a:xfrm>
          <a:prstGeom prst="rect">
            <a:avLst/>
          </a:prstGeom>
          <a:noFill/>
        </p:spPr>
        <p:txBody>
          <a:bodyPr wrap="square" rtlCol="0">
            <a:spAutoFit/>
          </a:bodyPr>
          <a:lstStyle/>
          <a:p>
            <a:r>
              <a:rPr lang="en-GB" sz="3200" dirty="0">
                <a:solidFill>
                  <a:srgbClr val="FF0000"/>
                </a:solidFill>
              </a:rPr>
              <a:t>Inappropriate Speed </a:t>
            </a:r>
          </a:p>
        </p:txBody>
      </p:sp>
      <p:sp>
        <p:nvSpPr>
          <p:cNvPr id="7" name="TextBox 6"/>
          <p:cNvSpPr txBox="1"/>
          <p:nvPr/>
        </p:nvSpPr>
        <p:spPr>
          <a:xfrm>
            <a:off x="6809352" y="1599008"/>
            <a:ext cx="1609860" cy="1077218"/>
          </a:xfrm>
          <a:prstGeom prst="rect">
            <a:avLst/>
          </a:prstGeom>
          <a:noFill/>
        </p:spPr>
        <p:txBody>
          <a:bodyPr wrap="square" rtlCol="0">
            <a:spAutoFit/>
          </a:bodyPr>
          <a:lstStyle/>
          <a:p>
            <a:r>
              <a:rPr lang="en-GB" sz="3200">
                <a:solidFill>
                  <a:srgbClr val="FF0000"/>
                </a:solidFill>
              </a:rPr>
              <a:t>Mobile phones</a:t>
            </a:r>
          </a:p>
        </p:txBody>
      </p:sp>
      <p:sp>
        <p:nvSpPr>
          <p:cNvPr id="8" name="TextBox 7"/>
          <p:cNvSpPr txBox="1"/>
          <p:nvPr/>
        </p:nvSpPr>
        <p:spPr>
          <a:xfrm>
            <a:off x="9324304" y="1750668"/>
            <a:ext cx="2678806" cy="584775"/>
          </a:xfrm>
          <a:prstGeom prst="rect">
            <a:avLst/>
          </a:prstGeom>
          <a:noFill/>
        </p:spPr>
        <p:txBody>
          <a:bodyPr wrap="square" rtlCol="0">
            <a:spAutoFit/>
          </a:bodyPr>
          <a:lstStyle/>
          <a:p>
            <a:r>
              <a:rPr lang="en-GB" sz="3200">
                <a:solidFill>
                  <a:srgbClr val="FF0000"/>
                </a:solidFill>
              </a:rPr>
              <a:t>No Seatbelts</a:t>
            </a:r>
          </a:p>
        </p:txBody>
      </p:sp>
      <p:sp>
        <p:nvSpPr>
          <p:cNvPr id="4" name="TextBox 3"/>
          <p:cNvSpPr txBox="1"/>
          <p:nvPr/>
        </p:nvSpPr>
        <p:spPr>
          <a:xfrm>
            <a:off x="9388699" y="3000777"/>
            <a:ext cx="2562895" cy="3416320"/>
          </a:xfrm>
          <a:prstGeom prst="rect">
            <a:avLst/>
          </a:prstGeom>
          <a:noFill/>
        </p:spPr>
        <p:txBody>
          <a:bodyPr wrap="square" rtlCol="0">
            <a:spAutoFit/>
          </a:bodyPr>
          <a:lstStyle/>
          <a:p>
            <a:r>
              <a:rPr lang="en-GB" sz="2400" dirty="0">
                <a:solidFill>
                  <a:srgbClr val="002060"/>
                </a:solidFill>
                <a:latin typeface="Helvetica" panose="020B0604020202020204" pitchFamily="34" charset="0"/>
                <a:cs typeface="Helvetica" panose="020B0604020202020204" pitchFamily="34" charset="0"/>
              </a:rPr>
              <a:t>The only one that YOU can fully control yourself.</a:t>
            </a:r>
          </a:p>
          <a:p>
            <a:endParaRPr lang="en-GB" sz="2400" dirty="0">
              <a:solidFill>
                <a:srgbClr val="002060"/>
              </a:solidFill>
              <a:latin typeface="Helvetica" panose="020B0604020202020204" pitchFamily="34" charset="0"/>
              <a:cs typeface="Helvetica" panose="020B0604020202020204" pitchFamily="34" charset="0"/>
            </a:endParaRPr>
          </a:p>
          <a:p>
            <a:endParaRPr lang="en-GB" sz="2400" dirty="0">
              <a:solidFill>
                <a:srgbClr val="002060"/>
              </a:solidFill>
              <a:latin typeface="Helvetica" panose="020B0604020202020204" pitchFamily="34" charset="0"/>
              <a:cs typeface="Helvetica" panose="020B0604020202020204" pitchFamily="34" charset="0"/>
            </a:endParaRPr>
          </a:p>
          <a:p>
            <a:r>
              <a:rPr lang="en-GB" sz="2400" dirty="0">
                <a:solidFill>
                  <a:srgbClr val="002060"/>
                </a:solidFill>
                <a:latin typeface="Helvetica" panose="020B0604020202020204" pitchFamily="34" charset="0"/>
                <a:cs typeface="Helvetica" panose="020B0604020202020204" pitchFamily="34" charset="0"/>
              </a:rPr>
              <a:t>If you want to add 50% to your survival chances you’ll wear one</a:t>
            </a:r>
          </a:p>
        </p:txBody>
      </p:sp>
      <p:sp>
        <p:nvSpPr>
          <p:cNvPr id="13" name="TextBox 12"/>
          <p:cNvSpPr txBox="1"/>
          <p:nvPr/>
        </p:nvSpPr>
        <p:spPr>
          <a:xfrm>
            <a:off x="6272011" y="3071611"/>
            <a:ext cx="2807595" cy="3662541"/>
          </a:xfrm>
          <a:prstGeom prst="rect">
            <a:avLst/>
          </a:prstGeom>
          <a:noFill/>
        </p:spPr>
        <p:txBody>
          <a:bodyPr wrap="square" rtlCol="0">
            <a:spAutoFit/>
          </a:bodyPr>
          <a:lstStyle/>
          <a:p>
            <a:endParaRPr lang="en-GB" sz="1600" dirty="0"/>
          </a:p>
          <a:p>
            <a:r>
              <a:rPr lang="en-GB" sz="2400" dirty="0">
                <a:solidFill>
                  <a:srgbClr val="002060"/>
                </a:solidFill>
                <a:latin typeface="Helvetica" panose="020B0604020202020204" pitchFamily="34" charset="0"/>
                <a:cs typeface="Helvetica" panose="020B0604020202020204" pitchFamily="34" charset="0"/>
              </a:rPr>
              <a:t>Almost every phone has it.</a:t>
            </a:r>
          </a:p>
          <a:p>
            <a:endParaRPr lang="en-GB" sz="2400" dirty="0">
              <a:solidFill>
                <a:srgbClr val="002060"/>
              </a:solidFill>
              <a:latin typeface="Helvetica" panose="020B0604020202020204" pitchFamily="34" charset="0"/>
              <a:cs typeface="Helvetica" panose="020B0604020202020204" pitchFamily="34" charset="0"/>
            </a:endParaRPr>
          </a:p>
          <a:p>
            <a:r>
              <a:rPr lang="en-GB" sz="2400" dirty="0">
                <a:solidFill>
                  <a:srgbClr val="002060"/>
                </a:solidFill>
                <a:latin typeface="Helvetica" panose="020B0604020202020204" pitchFamily="34" charset="0"/>
                <a:cs typeface="Helvetica" panose="020B0604020202020204" pitchFamily="34" charset="0"/>
              </a:rPr>
              <a:t>You use it because you don’t want your plane to crash.</a:t>
            </a:r>
          </a:p>
          <a:p>
            <a:endParaRPr lang="en-GB" sz="2400" dirty="0">
              <a:solidFill>
                <a:srgbClr val="002060"/>
              </a:solidFill>
              <a:latin typeface="Helvetica" panose="020B0604020202020204" pitchFamily="34" charset="0"/>
              <a:cs typeface="Helvetica" panose="020B0604020202020204" pitchFamily="34" charset="0"/>
            </a:endParaRPr>
          </a:p>
          <a:p>
            <a:r>
              <a:rPr lang="en-GB" sz="2400" dirty="0">
                <a:solidFill>
                  <a:srgbClr val="002060"/>
                </a:solidFill>
                <a:latin typeface="Helvetica" panose="020B0604020202020204" pitchFamily="34" charset="0"/>
                <a:cs typeface="Helvetica" panose="020B0604020202020204" pitchFamily="34" charset="0"/>
              </a:rPr>
              <a:t>Why not your car?</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268" t="33627" r="4602" b="54849"/>
          <a:stretch/>
        </p:blipFill>
        <p:spPr>
          <a:xfrm>
            <a:off x="6355724" y="2807594"/>
            <a:ext cx="2343956" cy="528034"/>
          </a:xfrm>
          <a:prstGeom prst="rect">
            <a:avLst/>
          </a:prstGeom>
        </p:spPr>
      </p:pic>
      <p:sp>
        <p:nvSpPr>
          <p:cNvPr id="15" name="TextBox 14"/>
          <p:cNvSpPr txBox="1"/>
          <p:nvPr/>
        </p:nvSpPr>
        <p:spPr>
          <a:xfrm>
            <a:off x="151698" y="3000777"/>
            <a:ext cx="2379001" cy="1938992"/>
          </a:xfrm>
          <a:prstGeom prst="rect">
            <a:avLst/>
          </a:prstGeom>
          <a:noFill/>
        </p:spPr>
        <p:txBody>
          <a:bodyPr wrap="square" rtlCol="0">
            <a:spAutoFit/>
          </a:bodyPr>
          <a:lstStyle/>
          <a:p>
            <a:r>
              <a:rPr lang="en-GB" sz="2400" dirty="0">
                <a:solidFill>
                  <a:srgbClr val="002060"/>
                </a:solidFill>
                <a:latin typeface="Helvetica" panose="020B0604020202020204" pitchFamily="34" charset="0"/>
                <a:cs typeface="Helvetica" panose="020B0604020202020204" pitchFamily="34" charset="0"/>
              </a:rPr>
              <a:t>Do you know the strength and size of the drinks that you consume?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98" y="4939769"/>
            <a:ext cx="625660" cy="142118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429" y="5129224"/>
            <a:ext cx="753706" cy="128883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43" y="2240786"/>
            <a:ext cx="2913179" cy="97649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1711" y="2922543"/>
            <a:ext cx="1524000" cy="2307336"/>
          </a:xfrm>
          <a:prstGeom prst="rect">
            <a:avLst/>
          </a:prstGeom>
          <a:ln>
            <a:noFill/>
          </a:ln>
          <a:effectLst>
            <a:softEdge rad="112500"/>
          </a:effectLst>
        </p:spPr>
      </p:pic>
      <p:sp>
        <p:nvSpPr>
          <p:cNvPr id="17" name="TextBox 16"/>
          <p:cNvSpPr txBox="1"/>
          <p:nvPr/>
        </p:nvSpPr>
        <p:spPr>
          <a:xfrm>
            <a:off x="3021711" y="5313214"/>
            <a:ext cx="1524000" cy="923330"/>
          </a:xfrm>
          <a:prstGeom prst="rect">
            <a:avLst/>
          </a:prstGeom>
          <a:noFill/>
        </p:spPr>
        <p:txBody>
          <a:bodyPr wrap="square" rtlCol="0">
            <a:spAutoFit/>
          </a:bodyPr>
          <a:lstStyle/>
          <a:p>
            <a:r>
              <a:rPr lang="en-GB"/>
              <a:t>How fast can this man run?</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741905" y="3531872"/>
            <a:ext cx="3124912" cy="1619958"/>
          </a:xfrm>
          <a:prstGeom prst="rect">
            <a:avLst/>
          </a:prstGeom>
        </p:spPr>
      </p:pic>
    </p:spTree>
    <p:extLst>
      <p:ext uri="{BB962C8B-B14F-4D97-AF65-F5344CB8AC3E}">
        <p14:creationId xmlns:p14="http://schemas.microsoft.com/office/powerpoint/2010/main" val="26630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Geography…</a:t>
            </a:r>
          </a:p>
        </p:txBody>
      </p:sp>
      <p:pic>
        <p:nvPicPr>
          <p:cNvPr id="3" name="Picture 2"/>
          <p:cNvPicPr>
            <a:picLocks noChangeAspect="1"/>
          </p:cNvPicPr>
          <p:nvPr/>
        </p:nvPicPr>
        <p:blipFill rotWithShape="1">
          <a:blip r:embed="rId2"/>
          <a:srcRect t="8565" r="1414" b="4728"/>
          <a:stretch/>
        </p:blipFill>
        <p:spPr>
          <a:xfrm>
            <a:off x="0" y="864525"/>
            <a:ext cx="10141527" cy="5946372"/>
          </a:xfrm>
          <a:prstGeom prst="rect">
            <a:avLst/>
          </a:prstGeom>
        </p:spPr>
      </p:pic>
    </p:spTree>
    <p:extLst>
      <p:ext uri="{BB962C8B-B14F-4D97-AF65-F5344CB8AC3E}">
        <p14:creationId xmlns:p14="http://schemas.microsoft.com/office/powerpoint/2010/main" val="235760554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Geography…</a:t>
            </a:r>
          </a:p>
        </p:txBody>
      </p:sp>
      <p:pic>
        <p:nvPicPr>
          <p:cNvPr id="4" name="Picture 3"/>
          <p:cNvPicPr>
            <a:picLocks noChangeAspect="1"/>
          </p:cNvPicPr>
          <p:nvPr/>
        </p:nvPicPr>
        <p:blipFill rotWithShape="1">
          <a:blip r:embed="rId2"/>
          <a:srcRect t="14950" r="1569" b="4566"/>
          <a:stretch/>
        </p:blipFill>
        <p:spPr>
          <a:xfrm>
            <a:off x="0" y="0"/>
            <a:ext cx="12199512" cy="6858000"/>
          </a:xfrm>
          <a:prstGeom prst="rect">
            <a:avLst/>
          </a:prstGeom>
        </p:spPr>
      </p:pic>
    </p:spTree>
    <p:extLst>
      <p:ext uri="{BB962C8B-B14F-4D97-AF65-F5344CB8AC3E}">
        <p14:creationId xmlns:p14="http://schemas.microsoft.com/office/powerpoint/2010/main" val="3432241615"/>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4869" r="1407" b="4808"/>
          <a:stretch/>
        </p:blipFill>
        <p:spPr>
          <a:xfrm>
            <a:off x="0" y="-1"/>
            <a:ext cx="12203314" cy="6858001"/>
          </a:xfrm>
          <a:prstGeom prst="rect">
            <a:avLst/>
          </a:prstGeom>
        </p:spPr>
      </p:pic>
    </p:spTree>
    <p:extLst>
      <p:ext uri="{BB962C8B-B14F-4D97-AF65-F5344CB8AC3E}">
        <p14:creationId xmlns:p14="http://schemas.microsoft.com/office/powerpoint/2010/main" val="266938806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5353" r="1084" b="4566"/>
          <a:stretch/>
        </p:blipFill>
        <p:spPr>
          <a:xfrm>
            <a:off x="0" y="0"/>
            <a:ext cx="12136638" cy="6858000"/>
          </a:xfrm>
          <a:prstGeom prst="rect">
            <a:avLst/>
          </a:prstGeom>
        </p:spPr>
      </p:pic>
    </p:spTree>
    <p:extLst>
      <p:ext uri="{BB962C8B-B14F-4D97-AF65-F5344CB8AC3E}">
        <p14:creationId xmlns:p14="http://schemas.microsoft.com/office/powerpoint/2010/main" val="77006089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5031" r="1468" b="4323"/>
          <a:stretch/>
        </p:blipFill>
        <p:spPr>
          <a:xfrm>
            <a:off x="0" y="0"/>
            <a:ext cx="12187556" cy="6858000"/>
          </a:xfrm>
          <a:prstGeom prst="rect">
            <a:avLst/>
          </a:prstGeom>
        </p:spPr>
      </p:pic>
    </p:spTree>
    <p:extLst>
      <p:ext uri="{BB962C8B-B14F-4D97-AF65-F5344CB8AC3E}">
        <p14:creationId xmlns:p14="http://schemas.microsoft.com/office/powerpoint/2010/main" val="270941408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4869" r="1138" b="4485"/>
          <a:stretch/>
        </p:blipFill>
        <p:spPr>
          <a:xfrm>
            <a:off x="0" y="0"/>
            <a:ext cx="12197799" cy="6858000"/>
          </a:xfrm>
          <a:prstGeom prst="rect">
            <a:avLst/>
          </a:prstGeom>
        </p:spPr>
      </p:pic>
    </p:spTree>
    <p:extLst>
      <p:ext uri="{BB962C8B-B14F-4D97-AF65-F5344CB8AC3E}">
        <p14:creationId xmlns:p14="http://schemas.microsoft.com/office/powerpoint/2010/main" val="173865761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p:cNvPicPr>
            <a:picLocks noChangeAspect="1"/>
          </p:cNvPicPr>
          <p:nvPr/>
        </p:nvPicPr>
        <p:blipFill rotWithShape="1">
          <a:blip r:embed="rId2"/>
          <a:srcRect l="13546" t="19798" r="14626" b="16606"/>
          <a:stretch/>
        </p:blipFill>
        <p:spPr>
          <a:xfrm>
            <a:off x="-5542" y="44333"/>
            <a:ext cx="10158153" cy="5995911"/>
          </a:xfrm>
          <a:prstGeom prst="rect">
            <a:avLst/>
          </a:prstGeom>
        </p:spPr>
      </p:pic>
    </p:spTree>
    <p:extLst>
      <p:ext uri="{BB962C8B-B14F-4D97-AF65-F5344CB8AC3E}">
        <p14:creationId xmlns:p14="http://schemas.microsoft.com/office/powerpoint/2010/main" val="1684375945"/>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Observations…</a:t>
            </a:r>
          </a:p>
        </p:txBody>
      </p:sp>
      <p:sp>
        <p:nvSpPr>
          <p:cNvPr id="3" name="Text Placeholder 2"/>
          <p:cNvSpPr>
            <a:spLocks noGrp="1"/>
          </p:cNvSpPr>
          <p:nvPr>
            <p:ph type="body" sz="quarter" idx="13"/>
          </p:nvPr>
        </p:nvSpPr>
        <p:spPr/>
        <p:txBody>
          <a:bodyPr>
            <a:normAutofit/>
          </a:bodyPr>
          <a:lstStyle/>
          <a:p>
            <a:r>
              <a:rPr lang="en-GB" dirty="0">
                <a:solidFill>
                  <a:srgbClr val="002060"/>
                </a:solidFill>
                <a:latin typeface="Helvetica" panose="020B0604020202020204" pitchFamily="34" charset="0"/>
                <a:cs typeface="Helvetica" panose="020B0604020202020204" pitchFamily="34" charset="0"/>
              </a:rPr>
              <a:t>Most incidents categorised as ‘slight’</a:t>
            </a:r>
          </a:p>
          <a:p>
            <a:r>
              <a:rPr lang="en-GB" dirty="0">
                <a:solidFill>
                  <a:srgbClr val="002060"/>
                </a:solidFill>
                <a:latin typeface="Helvetica" panose="020B0604020202020204" pitchFamily="34" charset="0"/>
                <a:cs typeface="Helvetica" panose="020B0604020202020204" pitchFamily="34" charset="0"/>
              </a:rPr>
              <a:t>1 fatal incident</a:t>
            </a:r>
          </a:p>
          <a:p>
            <a:r>
              <a:rPr lang="en-GB" dirty="0">
                <a:solidFill>
                  <a:srgbClr val="002060"/>
                </a:solidFill>
                <a:latin typeface="Helvetica" panose="020B0604020202020204" pitchFamily="34" charset="0"/>
                <a:cs typeface="Helvetica" panose="020B0604020202020204" pitchFamily="34" charset="0"/>
              </a:rPr>
              <a:t>Most young driver incidents are ‘slight’ </a:t>
            </a:r>
          </a:p>
          <a:p>
            <a:r>
              <a:rPr lang="en-GB" dirty="0">
                <a:solidFill>
                  <a:srgbClr val="002060"/>
                </a:solidFill>
                <a:latin typeface="Helvetica" panose="020B0604020202020204" pitchFamily="34" charset="0"/>
                <a:cs typeface="Helvetica" panose="020B0604020202020204" pitchFamily="34" charset="0"/>
              </a:rPr>
              <a:t>Accident black spot at two major junctions</a:t>
            </a:r>
          </a:p>
          <a:p>
            <a:r>
              <a:rPr lang="en-GB" dirty="0">
                <a:solidFill>
                  <a:srgbClr val="002060"/>
                </a:solidFill>
                <a:latin typeface="Helvetica" panose="020B0604020202020204" pitchFamily="34" charset="0"/>
                <a:cs typeface="Helvetica" panose="020B0604020202020204" pitchFamily="34" charset="0"/>
              </a:rPr>
              <a:t>Large amount of ‘slight’ at the </a:t>
            </a:r>
            <a:r>
              <a:rPr lang="en-GB" dirty="0" err="1">
                <a:solidFill>
                  <a:srgbClr val="002060"/>
                </a:solidFill>
                <a:latin typeface="Helvetica" panose="020B0604020202020204" pitchFamily="34" charset="0"/>
                <a:cs typeface="Helvetica" panose="020B0604020202020204" pitchFamily="34" charset="0"/>
              </a:rPr>
              <a:t>Lawnswood</a:t>
            </a:r>
            <a:r>
              <a:rPr lang="en-GB" dirty="0">
                <a:solidFill>
                  <a:srgbClr val="002060"/>
                </a:solidFill>
                <a:latin typeface="Helvetica" panose="020B0604020202020204" pitchFamily="34" charset="0"/>
                <a:cs typeface="Helvetica" panose="020B0604020202020204" pitchFamily="34" charset="0"/>
              </a:rPr>
              <a:t> junction onto the main road .Why? People looking elsewhere/ lack of focus? What can we learn from this? </a:t>
            </a:r>
          </a:p>
          <a:p>
            <a:r>
              <a:rPr lang="en-GB" dirty="0">
                <a:solidFill>
                  <a:srgbClr val="002060"/>
                </a:solidFill>
                <a:latin typeface="Helvetica" panose="020B0604020202020204" pitchFamily="34" charset="0"/>
                <a:cs typeface="Helvetica" panose="020B0604020202020204" pitchFamily="34" charset="0"/>
              </a:rPr>
              <a:t>How can we adapt our training to help reduce these accident rates?</a:t>
            </a:r>
          </a:p>
          <a:p>
            <a:endParaRPr lang="en-GB" dirty="0">
              <a:solidFill>
                <a:srgbClr val="002060"/>
              </a:solidFill>
            </a:endParaRPr>
          </a:p>
        </p:txBody>
      </p:sp>
    </p:spTree>
    <p:extLst>
      <p:ext uri="{BB962C8B-B14F-4D97-AF65-F5344CB8AC3E}">
        <p14:creationId xmlns:p14="http://schemas.microsoft.com/office/powerpoint/2010/main" val="33640350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Message to take away…</a:t>
            </a:r>
          </a:p>
        </p:txBody>
      </p:sp>
      <p:sp>
        <p:nvSpPr>
          <p:cNvPr id="3" name="Text Placeholder 2"/>
          <p:cNvSpPr>
            <a:spLocks noGrp="1"/>
          </p:cNvSpPr>
          <p:nvPr>
            <p:ph type="body" sz="quarter" idx="13"/>
          </p:nvPr>
        </p:nvSpPr>
        <p:spPr>
          <a:xfrm>
            <a:off x="609602" y="1449859"/>
            <a:ext cx="11582398" cy="4667309"/>
          </a:xfrm>
        </p:spPr>
        <p:txBody>
          <a:bodyPr/>
          <a:lstStyle/>
          <a:p>
            <a:r>
              <a:rPr lang="en-GB" dirty="0">
                <a:solidFill>
                  <a:srgbClr val="002060"/>
                </a:solidFill>
                <a:latin typeface="Helvetica" panose="020B0604020202020204" pitchFamily="34" charset="0"/>
                <a:cs typeface="Helvetica" panose="020B0604020202020204" pitchFamily="34" charset="0"/>
              </a:rPr>
              <a:t>Young drivers are amongst the most criticised road users</a:t>
            </a:r>
          </a:p>
          <a:p>
            <a:r>
              <a:rPr lang="en-GB" dirty="0">
                <a:solidFill>
                  <a:srgbClr val="002060"/>
                </a:solidFill>
                <a:latin typeface="Helvetica" panose="020B0604020202020204" pitchFamily="34" charset="0"/>
                <a:cs typeface="Helvetica" panose="020B0604020202020204" pitchFamily="34" charset="0"/>
              </a:rPr>
              <a:t>They need </a:t>
            </a:r>
            <a:r>
              <a:rPr lang="en-GB" b="1" dirty="0">
                <a:solidFill>
                  <a:srgbClr val="002060"/>
                </a:solidFill>
                <a:latin typeface="Helvetica" panose="020B0604020202020204" pitchFamily="34" charset="0"/>
                <a:cs typeface="Helvetica" panose="020B0604020202020204" pitchFamily="34" charset="0"/>
              </a:rPr>
              <a:t>positive</a:t>
            </a:r>
            <a:r>
              <a:rPr lang="en-GB" dirty="0">
                <a:solidFill>
                  <a:srgbClr val="002060"/>
                </a:solidFill>
                <a:latin typeface="Helvetica" panose="020B0604020202020204" pitchFamily="34" charset="0"/>
                <a:cs typeface="Helvetica" panose="020B0604020202020204" pitchFamily="34" charset="0"/>
              </a:rPr>
              <a:t> support to help them improve not criticism and assumed risk</a:t>
            </a:r>
          </a:p>
          <a:p>
            <a:pPr marL="0" indent="0">
              <a:buNone/>
            </a:pPr>
            <a:r>
              <a:rPr lang="en-GB" dirty="0">
                <a:solidFill>
                  <a:srgbClr val="002060"/>
                </a:solidFill>
                <a:latin typeface="Helvetica" panose="020B0604020202020204" pitchFamily="34" charset="0"/>
                <a:cs typeface="Helvetica" panose="020B0604020202020204" pitchFamily="34" charset="0"/>
              </a:rPr>
              <a:t>                        </a:t>
            </a:r>
            <a:r>
              <a:rPr lang="en-GB" b="1" dirty="0">
                <a:solidFill>
                  <a:srgbClr val="002060"/>
                </a:solidFill>
                <a:latin typeface="Helvetica" panose="020B0604020202020204" pitchFamily="34" charset="0"/>
                <a:cs typeface="Helvetica" panose="020B0604020202020204" pitchFamily="34" charset="0"/>
              </a:rPr>
              <a:t>Educate                   Experience                          Example </a:t>
            </a:r>
          </a:p>
          <a:p>
            <a:r>
              <a:rPr lang="en-GB" dirty="0">
                <a:solidFill>
                  <a:srgbClr val="002060"/>
                </a:solidFill>
                <a:latin typeface="Helvetica" panose="020B0604020202020204" pitchFamily="34" charset="0"/>
                <a:cs typeface="Helvetica" panose="020B0604020202020204" pitchFamily="34" charset="0"/>
              </a:rPr>
              <a:t>The combination of experienced skilful drivers and youthful energy and willing to learn is a great mix</a:t>
            </a:r>
            <a:br>
              <a:rPr lang="en-GB" dirty="0">
                <a:solidFill>
                  <a:srgbClr val="002060"/>
                </a:solidFill>
                <a:latin typeface="Helvetica" panose="020B0604020202020204" pitchFamily="34" charset="0"/>
                <a:cs typeface="Helvetica" panose="020B0604020202020204" pitchFamily="34" charset="0"/>
              </a:rPr>
            </a:br>
            <a:endParaRPr lang="en-GB" dirty="0">
              <a:solidFill>
                <a:srgbClr val="002060"/>
              </a:solidFill>
              <a:latin typeface="Helvetica" panose="020B0604020202020204" pitchFamily="34" charset="0"/>
              <a:cs typeface="Helvetica" panose="020B0604020202020204" pitchFamily="34" charset="0"/>
            </a:endParaRPr>
          </a:p>
          <a:p>
            <a:r>
              <a:rPr lang="en-GB" dirty="0">
                <a:solidFill>
                  <a:srgbClr val="002060"/>
                </a:solidFill>
                <a:latin typeface="Helvetica" panose="020B0604020202020204" pitchFamily="34" charset="0"/>
                <a:cs typeface="Helvetica" panose="020B0604020202020204" pitchFamily="34" charset="0"/>
              </a:rPr>
              <a:t>Young driver assessment , On road + online modules are available from IAM to help with this.</a:t>
            </a:r>
          </a:p>
          <a:p>
            <a:endParaRPr lang="en-GB" dirty="0">
              <a:solidFill>
                <a:srgbClr val="002060"/>
              </a:solidFill>
              <a:latin typeface="Helvetica" panose="020B0604020202020204" pitchFamily="34" charset="0"/>
              <a:cs typeface="Helvetica" panose="020B0604020202020204" pitchFamily="34" charset="0"/>
            </a:endParaRPr>
          </a:p>
          <a:p>
            <a:r>
              <a:rPr lang="en-GB" dirty="0">
                <a:solidFill>
                  <a:srgbClr val="002060"/>
                </a:solidFill>
                <a:latin typeface="Helvetica" panose="020B0604020202020204" pitchFamily="34" charset="0"/>
                <a:cs typeface="Helvetica" panose="020B0604020202020204" pitchFamily="34" charset="0"/>
              </a:rPr>
              <a:t>Remember IAM’s original 3 aims…</a:t>
            </a:r>
          </a:p>
          <a:p>
            <a:endParaRPr lang="en-GB" dirty="0">
              <a:solidFill>
                <a:srgbClr val="002060"/>
              </a:solidFill>
              <a:latin typeface="Helvetica" panose="020B0604020202020204" pitchFamily="34" charset="0"/>
              <a:cs typeface="Helvetica" panose="020B0604020202020204" pitchFamily="34" charset="0"/>
            </a:endParaRPr>
          </a:p>
          <a:p>
            <a:pPr marL="0" indent="0">
              <a:buNone/>
            </a:pPr>
            <a:endParaRPr lang="en-GB" dirty="0">
              <a:solidFill>
                <a:srgbClr val="002060"/>
              </a:solidFill>
              <a:latin typeface="Helvetica" panose="020B0604020202020204" pitchFamily="34" charset="0"/>
              <a:cs typeface="Helvetica" panose="020B0604020202020204" pitchFamily="34" charset="0"/>
            </a:endParaRPr>
          </a:p>
          <a:p>
            <a:endParaRPr lang="en-GB" dirty="0">
              <a:solidFill>
                <a:srgbClr val="002060"/>
              </a:solidFill>
            </a:endParaRPr>
          </a:p>
        </p:txBody>
      </p:sp>
      <p:sp>
        <p:nvSpPr>
          <p:cNvPr id="5" name="TextBox 4"/>
          <p:cNvSpPr txBox="1"/>
          <p:nvPr/>
        </p:nvSpPr>
        <p:spPr>
          <a:xfrm>
            <a:off x="609600" y="5470837"/>
            <a:ext cx="3799114" cy="646331"/>
          </a:xfrm>
          <a:prstGeom prst="rect">
            <a:avLst/>
          </a:prstGeom>
          <a:noFill/>
        </p:spPr>
        <p:txBody>
          <a:bodyPr wrap="square" rtlCol="0">
            <a:spAutoFit/>
          </a:bodyPr>
          <a:lstStyle/>
          <a:p>
            <a:r>
              <a:rPr lang="en-GB" dirty="0">
                <a:solidFill>
                  <a:srgbClr val="002060"/>
                </a:solidFill>
                <a:latin typeface="Helvetica" panose="020B0604020202020204" pitchFamily="34" charset="0"/>
                <a:cs typeface="Helvetica" panose="020B0604020202020204" pitchFamily="34" charset="0"/>
              </a:rPr>
              <a:t>Reduce numbers of those killed or seriously injured</a:t>
            </a:r>
          </a:p>
        </p:txBody>
      </p:sp>
      <p:sp>
        <p:nvSpPr>
          <p:cNvPr id="7" name="TextBox 6"/>
          <p:cNvSpPr txBox="1"/>
          <p:nvPr/>
        </p:nvSpPr>
        <p:spPr>
          <a:xfrm>
            <a:off x="4408714" y="5479384"/>
            <a:ext cx="3799114" cy="646331"/>
          </a:xfrm>
          <a:prstGeom prst="rect">
            <a:avLst/>
          </a:prstGeom>
          <a:noFill/>
        </p:spPr>
        <p:txBody>
          <a:bodyPr wrap="square" rtlCol="0">
            <a:spAutoFit/>
          </a:bodyPr>
          <a:lstStyle/>
          <a:p>
            <a:r>
              <a:rPr lang="en-GB" dirty="0">
                <a:solidFill>
                  <a:srgbClr val="002060"/>
                </a:solidFill>
                <a:latin typeface="Helvetica" panose="020B0604020202020204" pitchFamily="34" charset="0"/>
                <a:cs typeface="Helvetica" panose="020B0604020202020204" pitchFamily="34" charset="0"/>
              </a:rPr>
              <a:t>Improve the standard of driving on our roads</a:t>
            </a:r>
          </a:p>
        </p:txBody>
      </p:sp>
      <p:sp>
        <p:nvSpPr>
          <p:cNvPr id="8" name="TextBox 7"/>
          <p:cNvSpPr txBox="1"/>
          <p:nvPr/>
        </p:nvSpPr>
        <p:spPr>
          <a:xfrm>
            <a:off x="8207826" y="5470836"/>
            <a:ext cx="3799114" cy="369332"/>
          </a:xfrm>
          <a:prstGeom prst="rect">
            <a:avLst/>
          </a:prstGeom>
          <a:noFill/>
        </p:spPr>
        <p:txBody>
          <a:bodyPr wrap="square" rtlCol="0">
            <a:spAutoFit/>
          </a:bodyPr>
          <a:lstStyle/>
          <a:p>
            <a:r>
              <a:rPr lang="en-GB" dirty="0">
                <a:solidFill>
                  <a:srgbClr val="002060"/>
                </a:solidFill>
                <a:latin typeface="Helvetica" panose="020B0604020202020204" pitchFamily="34" charset="0"/>
                <a:cs typeface="Helvetica" panose="020B0604020202020204" pitchFamily="34" charset="0"/>
              </a:rPr>
              <a:t>Administer the advanced test</a:t>
            </a:r>
          </a:p>
        </p:txBody>
      </p:sp>
    </p:spTree>
    <p:extLst>
      <p:ext uri="{BB962C8B-B14F-4D97-AF65-F5344CB8AC3E}">
        <p14:creationId xmlns:p14="http://schemas.microsoft.com/office/powerpoint/2010/main" val="3568546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7284"/>
          </a:xfrm>
          <a:prstGeom prst="rect">
            <a:avLst/>
          </a:prstGeom>
        </p:spPr>
      </p:pic>
    </p:spTree>
    <p:extLst>
      <p:ext uri="{BB962C8B-B14F-4D97-AF65-F5344CB8AC3E}">
        <p14:creationId xmlns:p14="http://schemas.microsoft.com/office/powerpoint/2010/main" val="1862588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0" y="0"/>
            <a:ext cx="10066708" cy="1330036"/>
          </a:xfrm>
          <a:solidFill>
            <a:srgbClr val="2C3D4A">
              <a:alpha val="65000"/>
            </a:srgbClr>
          </a:solidFill>
        </p:spPr>
        <p:txBody>
          <a:bodyPr/>
          <a:lstStyle/>
          <a:p>
            <a:r>
              <a:rPr lang="en-GB" sz="4000" b="1" dirty="0">
                <a:solidFill>
                  <a:srgbClr val="00B2E2"/>
                </a:solidFill>
                <a:ea typeface="+mj-ea"/>
                <a:cs typeface="+mj-cs"/>
              </a:rPr>
              <a:t>Questions ? </a:t>
            </a:r>
            <a:endParaRPr lang="en-GB" sz="3600" dirty="0"/>
          </a:p>
        </p:txBody>
      </p:sp>
    </p:spTree>
    <p:extLst>
      <p:ext uri="{BB962C8B-B14F-4D97-AF65-F5344CB8AC3E}">
        <p14:creationId xmlns:p14="http://schemas.microsoft.com/office/powerpoint/2010/main" val="345918176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Why a younger driver ambassador?</a:t>
            </a:r>
            <a:endParaRPr lang="en-GB" dirty="0"/>
          </a:p>
        </p:txBody>
      </p:sp>
      <p:sp>
        <p:nvSpPr>
          <p:cNvPr id="3" name="Text Placeholder 2"/>
          <p:cNvSpPr>
            <a:spLocks noGrp="1"/>
          </p:cNvSpPr>
          <p:nvPr>
            <p:ph type="body" sz="quarter" idx="13"/>
          </p:nvPr>
        </p:nvSpPr>
        <p:spPr>
          <a:xfrm>
            <a:off x="609600" y="1993479"/>
            <a:ext cx="9613900" cy="4032249"/>
          </a:xfrm>
        </p:spPr>
        <p:txBody>
          <a:bodyPr>
            <a:noAutofit/>
          </a:bodyPr>
          <a:lstStyle/>
          <a:p>
            <a:r>
              <a:rPr lang="en-GB" sz="2400" dirty="0">
                <a:solidFill>
                  <a:srgbClr val="002060"/>
                </a:solidFill>
                <a:latin typeface="Helvetica" panose="020B0604020202020204" pitchFamily="34" charset="0"/>
                <a:cs typeface="Helvetica" panose="020B0604020202020204" pitchFamily="34" charset="0"/>
              </a:rPr>
              <a:t>RTC’s are the single biggest killer of under 25’s </a:t>
            </a:r>
            <a:br>
              <a:rPr lang="en-GB" sz="2400" dirty="0">
                <a:solidFill>
                  <a:srgbClr val="002060"/>
                </a:solidFill>
                <a:latin typeface="Helvetica" panose="020B0604020202020204" pitchFamily="34" charset="0"/>
                <a:cs typeface="Helvetica" panose="020B0604020202020204" pitchFamily="34" charset="0"/>
              </a:rPr>
            </a:br>
            <a:endParaRPr lang="en-GB" sz="2400" dirty="0">
              <a:solidFill>
                <a:srgbClr val="002060"/>
              </a:solidFill>
              <a:latin typeface="Helvetica" panose="020B0604020202020204" pitchFamily="34" charset="0"/>
              <a:cs typeface="Helvetica" panose="020B0604020202020204" pitchFamily="34" charset="0"/>
            </a:endParaRPr>
          </a:p>
          <a:p>
            <a:r>
              <a:rPr lang="en-GB" sz="2400" dirty="0">
                <a:solidFill>
                  <a:srgbClr val="002060"/>
                </a:solidFill>
                <a:latin typeface="Helvetica" panose="020B0604020202020204" pitchFamily="34" charset="0"/>
                <a:cs typeface="Helvetica" panose="020B0604020202020204" pitchFamily="34" charset="0"/>
              </a:rPr>
              <a:t>Research suggests that-</a:t>
            </a:r>
            <a:br>
              <a:rPr lang="en-GB" sz="2400" dirty="0">
                <a:solidFill>
                  <a:srgbClr val="002060"/>
                </a:solidFill>
                <a:latin typeface="Helvetica" panose="020B0604020202020204" pitchFamily="34" charset="0"/>
                <a:cs typeface="Helvetica" panose="020B0604020202020204" pitchFamily="34" charset="0"/>
              </a:rPr>
            </a:br>
            <a:r>
              <a:rPr lang="en-GB" sz="2400" dirty="0">
                <a:solidFill>
                  <a:srgbClr val="002060"/>
                </a:solidFill>
                <a:latin typeface="Helvetica" panose="020B0604020202020204" pitchFamily="34" charset="0"/>
                <a:cs typeface="Helvetica" panose="020B0604020202020204" pitchFamily="34" charset="0"/>
              </a:rPr>
              <a:t>-Learner drivers are the safest drivers on our roads.</a:t>
            </a:r>
            <a:br>
              <a:rPr lang="en-GB" sz="2400" dirty="0">
                <a:solidFill>
                  <a:srgbClr val="002060"/>
                </a:solidFill>
                <a:latin typeface="Helvetica" panose="020B0604020202020204" pitchFamily="34" charset="0"/>
                <a:cs typeface="Helvetica" panose="020B0604020202020204" pitchFamily="34" charset="0"/>
              </a:rPr>
            </a:br>
            <a:r>
              <a:rPr lang="en-GB" sz="2400" dirty="0">
                <a:solidFill>
                  <a:srgbClr val="002060"/>
                </a:solidFill>
                <a:latin typeface="Helvetica" panose="020B0604020202020204" pitchFamily="34" charset="0"/>
                <a:cs typeface="Helvetica" panose="020B0604020202020204" pitchFamily="34" charset="0"/>
              </a:rPr>
              <a:t>-Newly qualified 17-25 year olds are the most dangerous?</a:t>
            </a:r>
            <a:br>
              <a:rPr lang="en-GB" sz="2400" dirty="0">
                <a:solidFill>
                  <a:srgbClr val="002060"/>
                </a:solidFill>
                <a:latin typeface="Helvetica" panose="020B0604020202020204" pitchFamily="34" charset="0"/>
                <a:cs typeface="Helvetica" panose="020B0604020202020204" pitchFamily="34" charset="0"/>
              </a:rPr>
            </a:br>
            <a:r>
              <a:rPr lang="en-GB" sz="2400" dirty="0">
                <a:solidFill>
                  <a:srgbClr val="002060"/>
                </a:solidFill>
                <a:latin typeface="Helvetica" panose="020B0604020202020204" pitchFamily="34" charset="0"/>
                <a:cs typeface="Helvetica" panose="020B0604020202020204" pitchFamily="34" charset="0"/>
              </a:rPr>
              <a:t>-Young drivers are the fastest age category to learn from their mistakes.</a:t>
            </a:r>
            <a:br>
              <a:rPr lang="en-GB" sz="2400" dirty="0">
                <a:solidFill>
                  <a:srgbClr val="002060"/>
                </a:solidFill>
                <a:latin typeface="Helvetica" panose="020B0604020202020204" pitchFamily="34" charset="0"/>
                <a:cs typeface="Helvetica" panose="020B0604020202020204" pitchFamily="34" charset="0"/>
              </a:rPr>
            </a:br>
            <a:endParaRPr lang="en-GB" sz="2400" dirty="0">
              <a:solidFill>
                <a:srgbClr val="002060"/>
              </a:solidFill>
              <a:latin typeface="Helvetica" panose="020B0604020202020204" pitchFamily="34" charset="0"/>
              <a:cs typeface="Helvetica" panose="020B0604020202020204" pitchFamily="34" charset="0"/>
            </a:endParaRPr>
          </a:p>
          <a:p>
            <a:r>
              <a:rPr lang="en-GB" sz="2400" dirty="0">
                <a:solidFill>
                  <a:srgbClr val="002060"/>
                </a:solidFill>
                <a:latin typeface="Helvetica" panose="020B0604020202020204" pitchFamily="34" charset="0"/>
                <a:cs typeface="Helvetica" panose="020B0604020202020204" pitchFamily="34" charset="0"/>
              </a:rPr>
              <a:t>Over time the IAM have become stereotyped with an image that does not appeal to young people. If more young people aren’t attracted to IAM RoadSmart, there will be no future for the charity, as there will be no members.</a:t>
            </a:r>
          </a:p>
          <a:p>
            <a:endParaRPr lang="en-GB" sz="2400" dirty="0"/>
          </a:p>
        </p:txBody>
      </p:sp>
    </p:spTree>
    <p:extLst>
      <p:ext uri="{BB962C8B-B14F-4D97-AF65-F5344CB8AC3E}">
        <p14:creationId xmlns:p14="http://schemas.microsoft.com/office/powerpoint/2010/main" val="1555309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Younger drivers</a:t>
            </a:r>
          </a:p>
        </p:txBody>
      </p:sp>
      <p:sp>
        <p:nvSpPr>
          <p:cNvPr id="3" name="Text Placeholder 2"/>
          <p:cNvSpPr>
            <a:spLocks noGrp="1"/>
          </p:cNvSpPr>
          <p:nvPr>
            <p:ph type="body" sz="quarter" idx="13"/>
          </p:nvPr>
        </p:nvSpPr>
        <p:spPr/>
        <p:txBody>
          <a:bodyPr>
            <a:normAutofit lnSpcReduction="10000"/>
          </a:bodyPr>
          <a:lstStyle/>
          <a:p>
            <a:r>
              <a:rPr lang="en-GB" sz="2400" dirty="0">
                <a:solidFill>
                  <a:srgbClr val="002060"/>
                </a:solidFill>
                <a:latin typeface="Helvetica" panose="020B0604020202020204" pitchFamily="34" charset="0"/>
                <a:cs typeface="Helvetica" panose="020B0604020202020204" pitchFamily="34" charset="0"/>
              </a:rPr>
              <a:t>Keener eyesight, quicker reactions and a more recent knowledge and understanding of the Highway Code to name just three advantages. </a:t>
            </a:r>
          </a:p>
          <a:p>
            <a:endParaRPr lang="en-GB" sz="2400" dirty="0">
              <a:solidFill>
                <a:srgbClr val="002060"/>
              </a:solidFill>
              <a:latin typeface="Helvetica" panose="020B0604020202020204" pitchFamily="34" charset="0"/>
              <a:cs typeface="Helvetica" panose="020B0604020202020204" pitchFamily="34" charset="0"/>
            </a:endParaRPr>
          </a:p>
          <a:p>
            <a:r>
              <a:rPr lang="en-GB" sz="2400" dirty="0">
                <a:solidFill>
                  <a:srgbClr val="002060"/>
                </a:solidFill>
                <a:latin typeface="Helvetica" panose="020B0604020202020204" pitchFamily="34" charset="0"/>
                <a:cs typeface="Helvetica" panose="020B0604020202020204" pitchFamily="34" charset="0"/>
              </a:rPr>
              <a:t>But what the younger driver does lack is the experience gained from years on the road.</a:t>
            </a:r>
          </a:p>
          <a:p>
            <a:endParaRPr lang="en-GB" sz="2400" dirty="0">
              <a:solidFill>
                <a:srgbClr val="002060"/>
              </a:solidFill>
              <a:latin typeface="Helvetica" panose="020B0604020202020204" pitchFamily="34" charset="0"/>
              <a:cs typeface="Helvetica" panose="020B0604020202020204" pitchFamily="34" charset="0"/>
            </a:endParaRPr>
          </a:p>
          <a:p>
            <a:r>
              <a:rPr lang="en-GB" sz="2400" dirty="0">
                <a:solidFill>
                  <a:srgbClr val="002060"/>
                </a:solidFill>
                <a:latin typeface="Helvetica" panose="020B0604020202020204" pitchFamily="34" charset="0"/>
                <a:cs typeface="Helvetica" panose="020B0604020202020204" pitchFamily="34" charset="0"/>
              </a:rPr>
              <a:t>It is OUR job to nurture young drivers.</a:t>
            </a:r>
          </a:p>
          <a:p>
            <a:endParaRPr lang="en-GB" sz="2400" dirty="0">
              <a:solidFill>
                <a:srgbClr val="002060"/>
              </a:solidFill>
              <a:latin typeface="Helvetica" panose="020B0604020202020204" pitchFamily="34" charset="0"/>
              <a:cs typeface="Helvetica" panose="020B0604020202020204" pitchFamily="34" charset="0"/>
            </a:endParaRPr>
          </a:p>
          <a:p>
            <a:pPr marL="0" indent="0" algn="ctr">
              <a:buNone/>
            </a:pPr>
            <a:r>
              <a:rPr lang="en-GB" sz="2400" dirty="0">
                <a:solidFill>
                  <a:srgbClr val="002060"/>
                </a:solidFill>
                <a:latin typeface="Helvetica" panose="020B0604020202020204" pitchFamily="34" charset="0"/>
                <a:cs typeface="Helvetica" panose="020B0604020202020204" pitchFamily="34" charset="0"/>
              </a:rPr>
              <a:t>“Young people need models not critics” </a:t>
            </a:r>
            <a:br>
              <a:rPr lang="en-GB" dirty="0">
                <a:solidFill>
                  <a:srgbClr val="002060"/>
                </a:solidFill>
                <a:latin typeface="Helvetica" panose="020B0604020202020204" pitchFamily="34" charset="0"/>
                <a:cs typeface="Helvetica" panose="020B0604020202020204" pitchFamily="34" charset="0"/>
              </a:rPr>
            </a:br>
            <a:r>
              <a:rPr lang="en-GB" i="1" dirty="0">
                <a:solidFill>
                  <a:srgbClr val="002060"/>
                </a:solidFill>
                <a:latin typeface="Helvetica" panose="020B0604020202020204" pitchFamily="34" charset="0"/>
                <a:cs typeface="Helvetica" panose="020B0604020202020204" pitchFamily="34" charset="0"/>
              </a:rPr>
              <a:t>John Wooden, American basketball player and coach</a:t>
            </a:r>
          </a:p>
        </p:txBody>
      </p:sp>
    </p:spTree>
    <p:extLst>
      <p:ext uri="{BB962C8B-B14F-4D97-AF65-F5344CB8AC3E}">
        <p14:creationId xmlns:p14="http://schemas.microsoft.com/office/powerpoint/2010/main" val="24641998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 we reach younger people to get the best results?</a:t>
            </a:r>
          </a:p>
        </p:txBody>
      </p:sp>
      <p:sp>
        <p:nvSpPr>
          <p:cNvPr id="3" name="Text Placeholder 2"/>
          <p:cNvSpPr>
            <a:spLocks noGrp="1"/>
          </p:cNvSpPr>
          <p:nvPr>
            <p:ph type="body" sz="quarter" idx="13"/>
          </p:nvPr>
        </p:nvSpPr>
        <p:spPr/>
        <p:txBody>
          <a:bodyPr/>
          <a:lstStyle/>
          <a:p>
            <a:r>
              <a:rPr lang="en-GB" dirty="0">
                <a:solidFill>
                  <a:srgbClr val="002060"/>
                </a:solidFill>
                <a:latin typeface="Helvetica" panose="020B0604020202020204" pitchFamily="34" charset="0"/>
                <a:cs typeface="Helvetica" panose="020B0604020202020204" pitchFamily="34" charset="0"/>
              </a:rPr>
              <a:t>Interactivity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836" y="3305855"/>
            <a:ext cx="4533898" cy="3400424"/>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071" y="1071298"/>
            <a:ext cx="3363420" cy="2243402"/>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962" y="3482436"/>
            <a:ext cx="4500752" cy="3375564"/>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1587" y="1231359"/>
            <a:ext cx="4001915" cy="2251077"/>
          </a:xfrm>
          <a:prstGeom prst="rect">
            <a:avLst/>
          </a:prstGeom>
          <a:ln>
            <a:noFill/>
          </a:ln>
          <a:effectLst>
            <a:softEdge rad="112500"/>
          </a:effectLst>
        </p:spPr>
      </p:pic>
    </p:spTree>
    <p:extLst>
      <p:ext uri="{BB962C8B-B14F-4D97-AF65-F5344CB8AC3E}">
        <p14:creationId xmlns:p14="http://schemas.microsoft.com/office/powerpoint/2010/main" val="8940491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1691" y="1673357"/>
            <a:ext cx="3401941" cy="5102913"/>
          </a:xfrm>
          <a:prstGeom prst="rect">
            <a:avLst/>
          </a:prstGeom>
          <a:ln>
            <a:noFill/>
          </a:ln>
          <a:effectLst>
            <a:softEdge rad="112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0201"/>
            <a:ext cx="4851083" cy="3234055"/>
          </a:xfrm>
          <a:prstGeom prst="rect">
            <a:avLst/>
          </a:prstGeom>
          <a:ln>
            <a:noFill/>
          </a:ln>
          <a:effectLst>
            <a:softEdge rad="112500"/>
          </a:effectLst>
        </p:spPr>
      </p:pic>
      <p:sp>
        <p:nvSpPr>
          <p:cNvPr id="2" name="Title 1"/>
          <p:cNvSpPr>
            <a:spLocks noGrp="1"/>
          </p:cNvSpPr>
          <p:nvPr>
            <p:ph type="title"/>
          </p:nvPr>
        </p:nvSpPr>
        <p:spPr/>
        <p:txBody>
          <a:bodyPr/>
          <a:lstStyle/>
          <a:p>
            <a:r>
              <a:rPr lang="en-GB" dirty="0"/>
              <a:t>How do we reach younger people to get the best results?</a:t>
            </a:r>
          </a:p>
        </p:txBody>
      </p:sp>
      <p:sp>
        <p:nvSpPr>
          <p:cNvPr id="3" name="Text Placeholder 2"/>
          <p:cNvSpPr>
            <a:spLocks noGrp="1"/>
          </p:cNvSpPr>
          <p:nvPr>
            <p:ph type="body" sz="quarter" idx="13"/>
          </p:nvPr>
        </p:nvSpPr>
        <p:spPr>
          <a:xfrm>
            <a:off x="182960" y="1270958"/>
            <a:ext cx="11899772" cy="4190177"/>
          </a:xfrm>
        </p:spPr>
        <p:txBody>
          <a:bodyPr>
            <a:normAutofit/>
          </a:bodyPr>
          <a:lstStyle/>
          <a:p>
            <a:pPr marL="0" indent="0" algn="ctr">
              <a:buNone/>
            </a:pPr>
            <a:r>
              <a:rPr lang="en-GB" sz="2400" b="1" dirty="0">
                <a:solidFill>
                  <a:srgbClr val="002060"/>
                </a:solidFill>
                <a:latin typeface="Helvetica" panose="020B0604020202020204" pitchFamily="34" charset="0"/>
                <a:cs typeface="Helvetica" panose="020B0604020202020204" pitchFamily="34" charset="0"/>
              </a:rPr>
              <a:t>Find those with the resources + funding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1083" y="1600201"/>
            <a:ext cx="3869436" cy="2579624"/>
          </a:xfrm>
          <a:prstGeom prst="rect">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91" y="4510579"/>
            <a:ext cx="3494162" cy="2336721"/>
          </a:xfrm>
          <a:prstGeom prst="rect">
            <a:avLst/>
          </a:prstGeom>
          <a:ln>
            <a:noFill/>
          </a:ln>
          <a:effectLst>
            <a:softEdge rad="112500"/>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7529" y="4147296"/>
            <a:ext cx="4890594" cy="2573997"/>
          </a:xfrm>
          <a:prstGeom prst="rect">
            <a:avLst/>
          </a:prstGeom>
          <a:ln>
            <a:noFill/>
          </a:ln>
          <a:effectLst>
            <a:softEdge rad="112500"/>
          </a:effectLst>
        </p:spPr>
      </p:pic>
    </p:spTree>
    <p:extLst>
      <p:ext uri="{BB962C8B-B14F-4D97-AF65-F5344CB8AC3E}">
        <p14:creationId xmlns:p14="http://schemas.microsoft.com/office/powerpoint/2010/main" val="23410003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 we reach younger people to get the best results?</a:t>
            </a:r>
          </a:p>
        </p:txBody>
      </p:sp>
      <p:sp>
        <p:nvSpPr>
          <p:cNvPr id="3" name="Text Placeholder 2"/>
          <p:cNvSpPr>
            <a:spLocks noGrp="1"/>
          </p:cNvSpPr>
          <p:nvPr>
            <p:ph type="body" sz="quarter" idx="13"/>
          </p:nvPr>
        </p:nvSpPr>
        <p:spPr/>
        <p:txBody>
          <a:bodyPr/>
          <a:lstStyle/>
          <a:p>
            <a:r>
              <a:rPr lang="en-GB" dirty="0">
                <a:solidFill>
                  <a:srgbClr val="002060"/>
                </a:solidFill>
                <a:latin typeface="Helvetica" panose="020B0604020202020204" pitchFamily="34" charset="0"/>
                <a:cs typeface="Helvetica" panose="020B0604020202020204" pitchFamily="34" charset="0"/>
              </a:rPr>
              <a:t>Provoke thought...</a:t>
            </a:r>
            <a:br>
              <a:rPr lang="en-GB" dirty="0">
                <a:solidFill>
                  <a:srgbClr val="002060"/>
                </a:solidFill>
                <a:latin typeface="Helvetica" panose="020B0604020202020204" pitchFamily="34" charset="0"/>
                <a:cs typeface="Helvetica" panose="020B0604020202020204" pitchFamily="34" charset="0"/>
              </a:rPr>
            </a:br>
            <a:r>
              <a:rPr lang="en-GB" dirty="0">
                <a:solidFill>
                  <a:srgbClr val="002060"/>
                </a:solidFill>
                <a:latin typeface="Helvetica" panose="020B0604020202020204" pitchFamily="34" charset="0"/>
                <a:cs typeface="Helvetica" panose="020B0604020202020204" pitchFamily="34" charset="0"/>
              </a:rPr>
              <a:t>Out of these servings which is strongest + weakest?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5843" y="1914866"/>
            <a:ext cx="4858812" cy="4759098"/>
          </a:xfrm>
          <a:prstGeom prst="rect">
            <a:avLst/>
          </a:prstGeom>
        </p:spPr>
      </p:pic>
      <p:grpSp>
        <p:nvGrpSpPr>
          <p:cNvPr id="14" name="Group 13"/>
          <p:cNvGrpSpPr/>
          <p:nvPr/>
        </p:nvGrpSpPr>
        <p:grpSpPr>
          <a:xfrm>
            <a:off x="506186" y="2748642"/>
            <a:ext cx="1525659" cy="1545773"/>
            <a:chOff x="506186" y="2748642"/>
            <a:chExt cx="1525659" cy="1545773"/>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319" t="1715" r="67324" b="67291"/>
            <a:stretch/>
          </p:blipFill>
          <p:spPr>
            <a:xfrm>
              <a:off x="506186" y="2748642"/>
              <a:ext cx="1475014" cy="1475014"/>
            </a:xfrm>
            <a:prstGeom prst="rect">
              <a:avLst/>
            </a:prstGeom>
          </p:spPr>
        </p:pic>
        <p:sp>
          <p:nvSpPr>
            <p:cNvPr id="13" name="Rectangle 12"/>
            <p:cNvSpPr/>
            <p:nvPr/>
          </p:nvSpPr>
          <p:spPr>
            <a:xfrm>
              <a:off x="1445907" y="4016829"/>
              <a:ext cx="585938"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grpSp>
      <p:grpSp>
        <p:nvGrpSpPr>
          <p:cNvPr id="16" name="Group 15"/>
          <p:cNvGrpSpPr/>
          <p:nvPr/>
        </p:nvGrpSpPr>
        <p:grpSpPr>
          <a:xfrm>
            <a:off x="2314043" y="2748642"/>
            <a:ext cx="1550386" cy="1545773"/>
            <a:chOff x="2314043" y="2748642"/>
            <a:chExt cx="1550386" cy="1545773"/>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4020" t="1542" r="35062" b="67693"/>
            <a:stretch/>
          </p:blipFill>
          <p:spPr>
            <a:xfrm>
              <a:off x="2314043" y="2748642"/>
              <a:ext cx="1502230" cy="1464129"/>
            </a:xfrm>
            <a:prstGeom prst="rect">
              <a:avLst/>
            </a:prstGeom>
          </p:spPr>
        </p:pic>
        <p:sp>
          <p:nvSpPr>
            <p:cNvPr id="15" name="Rectangle 14"/>
            <p:cNvSpPr/>
            <p:nvPr/>
          </p:nvSpPr>
          <p:spPr>
            <a:xfrm>
              <a:off x="3249386" y="4016829"/>
              <a:ext cx="615043"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grpSp>
      <p:grpSp>
        <p:nvGrpSpPr>
          <p:cNvPr id="18" name="Group 17"/>
          <p:cNvGrpSpPr/>
          <p:nvPr/>
        </p:nvGrpSpPr>
        <p:grpSpPr>
          <a:xfrm>
            <a:off x="4098471" y="2852057"/>
            <a:ext cx="1513642" cy="1551517"/>
            <a:chOff x="4098471" y="2852057"/>
            <a:chExt cx="1513642" cy="1551517"/>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449" t="34822" r="67305" b="34870"/>
            <a:stretch/>
          </p:blipFill>
          <p:spPr>
            <a:xfrm>
              <a:off x="4098471" y="2852057"/>
              <a:ext cx="1469571" cy="1442358"/>
            </a:xfrm>
            <a:prstGeom prst="rect">
              <a:avLst/>
            </a:prstGeom>
          </p:spPr>
        </p:pic>
        <p:sp>
          <p:nvSpPr>
            <p:cNvPr id="17" name="Rectangle 16"/>
            <p:cNvSpPr/>
            <p:nvPr/>
          </p:nvSpPr>
          <p:spPr>
            <a:xfrm>
              <a:off x="4997070" y="4125988"/>
              <a:ext cx="615043"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grpSp>
      <p:grpSp>
        <p:nvGrpSpPr>
          <p:cNvPr id="20" name="Group 19"/>
          <p:cNvGrpSpPr/>
          <p:nvPr/>
        </p:nvGrpSpPr>
        <p:grpSpPr>
          <a:xfrm>
            <a:off x="5702977" y="2884411"/>
            <a:ext cx="1513946" cy="1548797"/>
            <a:chOff x="5702977" y="2884411"/>
            <a:chExt cx="1513946" cy="1548797"/>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4004" t="66529" r="34966" b="2249"/>
            <a:stretch/>
          </p:blipFill>
          <p:spPr>
            <a:xfrm>
              <a:off x="5702977" y="2884411"/>
              <a:ext cx="1507671" cy="1485900"/>
            </a:xfrm>
            <a:prstGeom prst="rect">
              <a:avLst/>
            </a:prstGeom>
          </p:spPr>
        </p:pic>
        <p:sp>
          <p:nvSpPr>
            <p:cNvPr id="19" name="Rectangle 18"/>
            <p:cNvSpPr/>
            <p:nvPr/>
          </p:nvSpPr>
          <p:spPr>
            <a:xfrm>
              <a:off x="6601880" y="4155622"/>
              <a:ext cx="615043"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grpSp>
      <p:grpSp>
        <p:nvGrpSpPr>
          <p:cNvPr id="22" name="Group 21"/>
          <p:cNvGrpSpPr/>
          <p:nvPr/>
        </p:nvGrpSpPr>
        <p:grpSpPr>
          <a:xfrm>
            <a:off x="348343" y="4661804"/>
            <a:ext cx="1589729" cy="1535645"/>
            <a:chOff x="348343" y="4661804"/>
            <a:chExt cx="1589729" cy="1535645"/>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4356" t="35133" r="34951" b="35017"/>
            <a:stretch/>
          </p:blipFill>
          <p:spPr>
            <a:xfrm>
              <a:off x="348343" y="4661804"/>
              <a:ext cx="1491343" cy="1420586"/>
            </a:xfrm>
            <a:prstGeom prst="rect">
              <a:avLst/>
            </a:prstGeom>
          </p:spPr>
        </p:pic>
        <p:sp>
          <p:nvSpPr>
            <p:cNvPr id="21" name="Rectangle 20"/>
            <p:cNvSpPr/>
            <p:nvPr/>
          </p:nvSpPr>
          <p:spPr>
            <a:xfrm>
              <a:off x="1323029" y="5919863"/>
              <a:ext cx="615043"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grpSp>
      <p:grpSp>
        <p:nvGrpSpPr>
          <p:cNvPr id="24" name="Group 23"/>
          <p:cNvGrpSpPr/>
          <p:nvPr/>
        </p:nvGrpSpPr>
        <p:grpSpPr>
          <a:xfrm>
            <a:off x="2100945" y="4691140"/>
            <a:ext cx="1526185" cy="1506309"/>
            <a:chOff x="2100945" y="4691140"/>
            <a:chExt cx="1526185" cy="1506309"/>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66450" t="34996" r="2296" b="35040"/>
            <a:stretch/>
          </p:blipFill>
          <p:spPr>
            <a:xfrm>
              <a:off x="2100945" y="4691140"/>
              <a:ext cx="1518557" cy="1426028"/>
            </a:xfrm>
            <a:prstGeom prst="rect">
              <a:avLst/>
            </a:prstGeom>
          </p:spPr>
        </p:pic>
        <p:sp>
          <p:nvSpPr>
            <p:cNvPr id="23" name="Rectangle 22"/>
            <p:cNvSpPr/>
            <p:nvPr/>
          </p:nvSpPr>
          <p:spPr>
            <a:xfrm>
              <a:off x="3012087" y="5919863"/>
              <a:ext cx="615043"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grpSp>
      <p:grpSp>
        <p:nvGrpSpPr>
          <p:cNvPr id="26" name="Group 25"/>
          <p:cNvGrpSpPr/>
          <p:nvPr/>
        </p:nvGrpSpPr>
        <p:grpSpPr>
          <a:xfrm>
            <a:off x="3816274" y="4661804"/>
            <a:ext cx="1524188" cy="1559379"/>
            <a:chOff x="3816274" y="4661804"/>
            <a:chExt cx="1524188" cy="1559379"/>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016" t="66333" r="67084" b="1988"/>
            <a:stretch/>
          </p:blipFill>
          <p:spPr>
            <a:xfrm>
              <a:off x="3816274" y="4661804"/>
              <a:ext cx="1501398" cy="1507672"/>
            </a:xfrm>
            <a:prstGeom prst="rect">
              <a:avLst/>
            </a:prstGeom>
          </p:spPr>
        </p:pic>
        <p:sp>
          <p:nvSpPr>
            <p:cNvPr id="25" name="Rectangle 24"/>
            <p:cNvSpPr/>
            <p:nvPr/>
          </p:nvSpPr>
          <p:spPr>
            <a:xfrm>
              <a:off x="4725419" y="5943597"/>
              <a:ext cx="615043"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grpSp>
      <p:grpSp>
        <p:nvGrpSpPr>
          <p:cNvPr id="28" name="Group 27"/>
          <p:cNvGrpSpPr/>
          <p:nvPr/>
        </p:nvGrpSpPr>
        <p:grpSpPr>
          <a:xfrm>
            <a:off x="5626779" y="4855029"/>
            <a:ext cx="1526183" cy="1540537"/>
            <a:chOff x="5626779" y="4855029"/>
            <a:chExt cx="1526183" cy="1540537"/>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7179" t="67362" r="2688" b="1530"/>
            <a:stretch/>
          </p:blipFill>
          <p:spPr>
            <a:xfrm>
              <a:off x="5626779" y="4855029"/>
              <a:ext cx="1464129" cy="1480457"/>
            </a:xfrm>
            <a:prstGeom prst="rect">
              <a:avLst/>
            </a:prstGeom>
          </p:spPr>
        </p:pic>
        <p:sp>
          <p:nvSpPr>
            <p:cNvPr id="27" name="Rectangle 26"/>
            <p:cNvSpPr/>
            <p:nvPr/>
          </p:nvSpPr>
          <p:spPr>
            <a:xfrm>
              <a:off x="6537919" y="6117980"/>
              <a:ext cx="615043"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endParaRPr lang="en-GB"/>
            </a:p>
          </p:txBody>
        </p:sp>
      </p:grpSp>
    </p:spTree>
    <p:extLst>
      <p:ext uri="{BB962C8B-B14F-4D97-AF65-F5344CB8AC3E}">
        <p14:creationId xmlns:p14="http://schemas.microsoft.com/office/powerpoint/2010/main" val="240457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par>
                                <p:cTn id="22" presetID="14"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IAM Roadsmart">
      <a:dk1>
        <a:sysClr val="windowText" lastClr="000000"/>
      </a:dk1>
      <a:lt1>
        <a:sysClr val="window" lastClr="FFFFFF"/>
      </a:lt1>
      <a:dk2>
        <a:srgbClr val="00B2E2"/>
      </a:dk2>
      <a:lt2>
        <a:srgbClr val="FFFFFF"/>
      </a:lt2>
      <a:accent1>
        <a:srgbClr val="00B2E2"/>
      </a:accent1>
      <a:accent2>
        <a:srgbClr val="2C3D4A"/>
      </a:accent2>
      <a:accent3>
        <a:srgbClr val="74D0F6"/>
      </a:accent3>
      <a:accent4>
        <a:srgbClr val="007CB0"/>
      </a:accent4>
      <a:accent5>
        <a:srgbClr val="00B2E2"/>
      </a:accent5>
      <a:accent6>
        <a:srgbClr val="2C3D4A"/>
      </a:accent6>
      <a:hlink>
        <a:srgbClr val="000000"/>
      </a:hlink>
      <a:folHlink>
        <a:srgbClr val="000000"/>
      </a:folHlink>
    </a:clrScheme>
    <a:fontScheme name="IAM Roadsmar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tIns="36000" bIns="36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76407</TotalTime>
  <Words>1091</Words>
  <Application>Microsoft Office PowerPoint</Application>
  <PresentationFormat>Widescreen</PresentationFormat>
  <Paragraphs>265</Paragraphs>
  <Slides>43</Slides>
  <Notes>2</Notes>
  <HiddenSlides>0</HiddenSlides>
  <MMClips>2</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1_Office Theme</vt:lpstr>
      <vt:lpstr>Ambassadors within IAM RoadSmart</vt:lpstr>
      <vt:lpstr>Who are the ambassadors?</vt:lpstr>
      <vt:lpstr>Who are the ambassadors?</vt:lpstr>
      <vt:lpstr>PowerPoint Presentation</vt:lpstr>
      <vt:lpstr>Why a younger driver ambassador?</vt:lpstr>
      <vt:lpstr>Younger drivers</vt:lpstr>
      <vt:lpstr>How do we reach younger people to get the best results?</vt:lpstr>
      <vt:lpstr>How do we reach younger people to get the best results?</vt:lpstr>
      <vt:lpstr>How do we reach younger people to get the best results?</vt:lpstr>
      <vt:lpstr>How do we reach younger people to get the best results?</vt:lpstr>
      <vt:lpstr>PowerPoint Presentation</vt:lpstr>
      <vt:lpstr>Rising Stars – Silverstone </vt:lpstr>
      <vt:lpstr>Rising Stars  </vt:lpstr>
      <vt:lpstr>PowerPoint Presentation</vt:lpstr>
      <vt:lpstr>Skill not safety </vt:lpstr>
      <vt:lpstr>Asking their opinion</vt:lpstr>
      <vt:lpstr>Young Riders</vt:lpstr>
      <vt:lpstr>What the IAM was…To what IAM RoadSmart is…</vt:lpstr>
      <vt:lpstr>IAM RoadSmart </vt:lpstr>
      <vt:lpstr>IAM RoadSmart – Benefits </vt:lpstr>
      <vt:lpstr>IAM RoadSmart – Benefits </vt:lpstr>
      <vt:lpstr>PowerPoint Presentation</vt:lpstr>
      <vt:lpstr>A typical day on our roads…</vt:lpstr>
      <vt:lpstr>PowerPoint Presentation</vt:lpstr>
      <vt:lpstr>What’s available for young drivers?</vt:lpstr>
      <vt:lpstr>Young driver assessment</vt:lpstr>
      <vt:lpstr>Supporting all road users: Introducing Modular Learning: Online and On-road </vt:lpstr>
      <vt:lpstr>Introducing Modular Learning: Online</vt:lpstr>
      <vt:lpstr>Introducing Modular Learning: Onroad</vt:lpstr>
      <vt:lpstr>On-road module giveaway </vt:lpstr>
      <vt:lpstr>The Fatal Four </vt:lpstr>
      <vt:lpstr>The Fatal Four </vt:lpstr>
      <vt:lpstr>The Fatal Four </vt:lpstr>
      <vt:lpstr>Geography…</vt:lpstr>
      <vt:lpstr>Geography…</vt:lpstr>
      <vt:lpstr>PowerPoint Presentation</vt:lpstr>
      <vt:lpstr>PowerPoint Presentation</vt:lpstr>
      <vt:lpstr>PowerPoint Presentation</vt:lpstr>
      <vt:lpstr>PowerPoint Presentation</vt:lpstr>
      <vt:lpstr>Observations…</vt:lpstr>
      <vt:lpstr>Message to take away…</vt:lpstr>
      <vt:lpstr>PowerPoint Presentation</vt:lpstr>
      <vt:lpstr>PowerPoint Presentation</vt:lpstr>
    </vt:vector>
  </TitlesOfParts>
  <Company>IAM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IAM RoadSmart meets Royal Sun Alliance</dc:title>
  <dc:creator>Amanda Smith IAM</dc:creator>
  <cp:lastModifiedBy>David Gallagher</cp:lastModifiedBy>
  <cp:revision>180</cp:revision>
  <dcterms:created xsi:type="dcterms:W3CDTF">2017-09-18T13:47:31Z</dcterms:created>
  <dcterms:modified xsi:type="dcterms:W3CDTF">2019-05-08T06:40:05Z</dcterms:modified>
</cp:coreProperties>
</file>